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5" r:id="rId5"/>
    <p:sldId id="259" r:id="rId6"/>
    <p:sldId id="283" r:id="rId7"/>
    <p:sldId id="288" r:id="rId8"/>
    <p:sldId id="266"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272" r:id="rId22"/>
    <p:sldId id="302" r:id="rId23"/>
    <p:sldId id="303" r:id="rId24"/>
    <p:sldId id="304" r:id="rId25"/>
    <p:sldId id="305" r:id="rId26"/>
    <p:sldId id="25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AA82"/>
    <a:srgbClr val="F1B185"/>
    <a:srgbClr val="E97B6A"/>
    <a:srgbClr val="8591FF"/>
    <a:srgbClr val="6EEBFF"/>
    <a:srgbClr val="68E4FF"/>
    <a:srgbClr val="25998E"/>
    <a:srgbClr val="8AD378"/>
    <a:srgbClr val="499F46"/>
    <a:srgbClr val="6FC1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snapToGrid="0">
      <p:cViewPr varScale="1">
        <p:scale>
          <a:sx n="94" d="100"/>
          <a:sy n="94" d="100"/>
        </p:scale>
        <p:origin x="9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24E6C-2933-455D-B335-5A5B34E6CCC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9F724-CF52-4F08-A481-78F2AB25734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19F724-CF52-4F08-A481-78F2AB25734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066800" y="628650"/>
            <a:ext cx="2803525" cy="3867150"/>
          </a:xfrm>
        </p:spPr>
        <p:txBody>
          <a:bodyPr/>
          <a:lstStyle/>
          <a:p>
            <a:endParaRPr lang="zh-CN" altLang="en-US"/>
          </a:p>
        </p:txBody>
      </p:sp>
      <p:sp>
        <p:nvSpPr>
          <p:cNvPr id="5" name="图片占位符 6"/>
          <p:cNvSpPr>
            <a:spLocks noGrp="1"/>
          </p:cNvSpPr>
          <p:nvPr>
            <p:ph type="pic" sz="quarter" idx="11"/>
          </p:nvPr>
        </p:nvSpPr>
        <p:spPr>
          <a:xfrm>
            <a:off x="4724400" y="628650"/>
            <a:ext cx="2803525" cy="3867150"/>
          </a:xfrm>
        </p:spPr>
        <p:txBody>
          <a:bodyPr/>
          <a:lstStyle/>
          <a:p>
            <a:endParaRPr lang="zh-CN" altLang="en-US"/>
          </a:p>
        </p:txBody>
      </p:sp>
      <p:sp>
        <p:nvSpPr>
          <p:cNvPr id="6" name="图片占位符 6"/>
          <p:cNvSpPr>
            <a:spLocks noGrp="1"/>
          </p:cNvSpPr>
          <p:nvPr>
            <p:ph type="pic" sz="quarter" idx="12"/>
          </p:nvPr>
        </p:nvSpPr>
        <p:spPr>
          <a:xfrm>
            <a:off x="8382000" y="628650"/>
            <a:ext cx="2803525" cy="3867150"/>
          </a:xfr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0" r="10641"/>
          <a:stretch>
            <a:fillRect/>
          </a:stretch>
        </p:blipFill>
        <p:spPr>
          <a:xfrm>
            <a:off x="7335388" y="756470"/>
            <a:ext cx="4856612" cy="6101530"/>
          </a:xfrm>
          <a:prstGeom prst="rect">
            <a:avLst/>
          </a:prstGeom>
        </p:spPr>
      </p:pic>
      <p:sp>
        <p:nvSpPr>
          <p:cNvPr id="18" name="图片占位符 17"/>
          <p:cNvSpPr>
            <a:spLocks noGrp="1"/>
          </p:cNvSpPr>
          <p:nvPr>
            <p:ph type="pic" sz="quarter" idx="10"/>
          </p:nvPr>
        </p:nvSpPr>
        <p:spPr>
          <a:xfrm>
            <a:off x="7997826" y="1063835"/>
            <a:ext cx="2095242" cy="4558880"/>
          </a:xfrm>
          <a:custGeom>
            <a:avLst/>
            <a:gdLst>
              <a:gd name="connsiteX0" fmla="*/ 237244 w 2355011"/>
              <a:gd name="connsiteY0" fmla="*/ 0 h 5124092"/>
              <a:gd name="connsiteX1" fmla="*/ 2117767 w 2355011"/>
              <a:gd name="connsiteY1" fmla="*/ 0 h 5124092"/>
              <a:gd name="connsiteX2" fmla="*/ 2355011 w 2355011"/>
              <a:gd name="connsiteY2" fmla="*/ 237244 h 5124092"/>
              <a:gd name="connsiteX3" fmla="*/ 2355011 w 2355011"/>
              <a:gd name="connsiteY3" fmla="*/ 4886848 h 5124092"/>
              <a:gd name="connsiteX4" fmla="*/ 2117767 w 2355011"/>
              <a:gd name="connsiteY4" fmla="*/ 5124092 h 5124092"/>
              <a:gd name="connsiteX5" fmla="*/ 237244 w 2355011"/>
              <a:gd name="connsiteY5" fmla="*/ 5124092 h 5124092"/>
              <a:gd name="connsiteX6" fmla="*/ 0 w 2355011"/>
              <a:gd name="connsiteY6" fmla="*/ 4886848 h 5124092"/>
              <a:gd name="connsiteX7" fmla="*/ 0 w 2355011"/>
              <a:gd name="connsiteY7" fmla="*/ 4819977 h 5124092"/>
              <a:gd name="connsiteX8" fmla="*/ 30933 w 2355011"/>
              <a:gd name="connsiteY8" fmla="*/ 4797780 h 5124092"/>
              <a:gd name="connsiteX9" fmla="*/ 91034 w 2355011"/>
              <a:gd name="connsiteY9" fmla="*/ 4745367 h 5124092"/>
              <a:gd name="connsiteX10" fmla="*/ 154534 w 2355011"/>
              <a:gd name="connsiteY10" fmla="*/ 4554867 h 5124092"/>
              <a:gd name="connsiteX11" fmla="*/ 113259 w 2355011"/>
              <a:gd name="connsiteY11" fmla="*/ 4421517 h 5124092"/>
              <a:gd name="connsiteX12" fmla="*/ 62062 w 2355011"/>
              <a:gd name="connsiteY12" fmla="*/ 4379449 h 5124092"/>
              <a:gd name="connsiteX13" fmla="*/ 0 w 2355011"/>
              <a:gd name="connsiteY13" fmla="*/ 4352126 h 5124092"/>
              <a:gd name="connsiteX14" fmla="*/ 0 w 2355011"/>
              <a:gd name="connsiteY14" fmla="*/ 237244 h 5124092"/>
              <a:gd name="connsiteX15" fmla="*/ 237244 w 2355011"/>
              <a:gd name="connsiteY15" fmla="*/ 0 h 512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011" h="5124092">
                <a:moveTo>
                  <a:pt x="237244" y="0"/>
                </a:moveTo>
                <a:lnTo>
                  <a:pt x="2117767" y="0"/>
                </a:lnTo>
                <a:cubicBezTo>
                  <a:pt x="2248793" y="0"/>
                  <a:pt x="2355011" y="106218"/>
                  <a:pt x="2355011" y="237244"/>
                </a:cubicBezTo>
                <a:lnTo>
                  <a:pt x="2355011" y="4886848"/>
                </a:lnTo>
                <a:cubicBezTo>
                  <a:pt x="2355011" y="5017874"/>
                  <a:pt x="2248793" y="5124092"/>
                  <a:pt x="2117767" y="5124092"/>
                </a:cubicBezTo>
                <a:lnTo>
                  <a:pt x="237244" y="5124092"/>
                </a:lnTo>
                <a:cubicBezTo>
                  <a:pt x="106218" y="5124092"/>
                  <a:pt x="0" y="5017874"/>
                  <a:pt x="0" y="4886848"/>
                </a:cubicBezTo>
                <a:lnTo>
                  <a:pt x="0" y="4819977"/>
                </a:lnTo>
                <a:lnTo>
                  <a:pt x="30933" y="4797780"/>
                </a:lnTo>
                <a:cubicBezTo>
                  <a:pt x="55779" y="4777779"/>
                  <a:pt x="77144" y="4758729"/>
                  <a:pt x="91034" y="4745367"/>
                </a:cubicBezTo>
                <a:cubicBezTo>
                  <a:pt x="146596" y="4691921"/>
                  <a:pt x="150830" y="4608842"/>
                  <a:pt x="154534" y="4554867"/>
                </a:cubicBezTo>
                <a:cubicBezTo>
                  <a:pt x="158238" y="4500892"/>
                  <a:pt x="139188" y="4455384"/>
                  <a:pt x="113259" y="4421517"/>
                </a:cubicBezTo>
                <a:cubicBezTo>
                  <a:pt x="100295" y="4404584"/>
                  <a:pt x="82171" y="4390826"/>
                  <a:pt x="62062" y="4379449"/>
                </a:cubicBezTo>
                <a:lnTo>
                  <a:pt x="0" y="4352126"/>
                </a:lnTo>
                <a:lnTo>
                  <a:pt x="0" y="237244"/>
                </a:lnTo>
                <a:cubicBezTo>
                  <a:pt x="0" y="106218"/>
                  <a:pt x="106218" y="0"/>
                  <a:pt x="237244" y="0"/>
                </a:cubicBezTo>
                <a:close/>
              </a:path>
            </a:pathLst>
          </a:custGeom>
        </p:spPr>
        <p:txBody>
          <a:bodyPr wrap="square">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图片占位符 2"/>
          <p:cNvSpPr>
            <a:spLocks noGrp="1"/>
          </p:cNvSpPr>
          <p:nvPr>
            <p:ph type="pic" sz="quarter" idx="10"/>
          </p:nvPr>
        </p:nvSpPr>
        <p:spPr>
          <a:xfrm>
            <a:off x="6096000" y="723900"/>
            <a:ext cx="2514600" cy="2514600"/>
          </a:xfrm>
        </p:spPr>
        <p:txBody>
          <a:bodyPr/>
          <a:lstStyle/>
          <a:p>
            <a:endParaRPr lang="zh-CN" altLang="en-US"/>
          </a:p>
        </p:txBody>
      </p:sp>
      <p:sp>
        <p:nvSpPr>
          <p:cNvPr id="3" name="图片占位符 2"/>
          <p:cNvSpPr>
            <a:spLocks noGrp="1"/>
          </p:cNvSpPr>
          <p:nvPr>
            <p:ph type="pic" sz="quarter" idx="11"/>
          </p:nvPr>
        </p:nvSpPr>
        <p:spPr>
          <a:xfrm>
            <a:off x="9077325" y="723900"/>
            <a:ext cx="2514600" cy="2514600"/>
          </a:xfrm>
        </p:spPr>
        <p:txBody>
          <a:bodyPr/>
          <a:lstStyle/>
          <a:p>
            <a:endParaRPr lang="zh-CN" altLang="en-US"/>
          </a:p>
        </p:txBody>
      </p:sp>
      <p:sp>
        <p:nvSpPr>
          <p:cNvPr id="4" name="图片占位符 2"/>
          <p:cNvSpPr>
            <a:spLocks noGrp="1"/>
          </p:cNvSpPr>
          <p:nvPr>
            <p:ph type="pic" sz="quarter" idx="12"/>
          </p:nvPr>
        </p:nvSpPr>
        <p:spPr>
          <a:xfrm>
            <a:off x="6096000" y="3657600"/>
            <a:ext cx="2514600" cy="2514600"/>
          </a:xfrm>
        </p:spPr>
        <p:txBody>
          <a:bodyPr/>
          <a:lstStyle/>
          <a:p>
            <a:endParaRPr lang="zh-CN" altLang="en-US"/>
          </a:p>
        </p:txBody>
      </p:sp>
      <p:sp>
        <p:nvSpPr>
          <p:cNvPr id="5" name="图片占位符 2"/>
          <p:cNvSpPr>
            <a:spLocks noGrp="1"/>
          </p:cNvSpPr>
          <p:nvPr>
            <p:ph type="pic" sz="quarter" idx="13"/>
          </p:nvPr>
        </p:nvSpPr>
        <p:spPr>
          <a:xfrm>
            <a:off x="9077325" y="3657600"/>
            <a:ext cx="2514600" cy="2514600"/>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2"/>
          </p:nvPr>
        </p:nvSpPr>
        <p:spPr>
          <a:xfrm>
            <a:off x="8212998" y="2020953"/>
            <a:ext cx="3058185" cy="3617286"/>
          </a:xfrm>
          <a:custGeom>
            <a:avLst/>
            <a:gdLst>
              <a:gd name="connsiteX0" fmla="*/ 0 w 3058185"/>
              <a:gd name="connsiteY0" fmla="*/ 0 h 3617286"/>
              <a:gd name="connsiteX1" fmla="*/ 3058185 w 3058185"/>
              <a:gd name="connsiteY1" fmla="*/ 0 h 3617286"/>
              <a:gd name="connsiteX2" fmla="*/ 3058185 w 3058185"/>
              <a:gd name="connsiteY2" fmla="*/ 3617286 h 3617286"/>
              <a:gd name="connsiteX3" fmla="*/ 0 w 3058185"/>
              <a:gd name="connsiteY3" fmla="*/ 3617286 h 3617286"/>
            </a:gdLst>
            <a:ahLst/>
            <a:cxnLst>
              <a:cxn ang="0">
                <a:pos x="connsiteX0" y="connsiteY0"/>
              </a:cxn>
              <a:cxn ang="0">
                <a:pos x="connsiteX1" y="connsiteY1"/>
              </a:cxn>
              <a:cxn ang="0">
                <a:pos x="connsiteX2" y="connsiteY2"/>
              </a:cxn>
              <a:cxn ang="0">
                <a:pos x="connsiteX3" y="connsiteY3"/>
              </a:cxn>
            </a:cxnLst>
            <a:rect l="l" t="t" r="r" b="b"/>
            <a:pathLst>
              <a:path w="3058185" h="3617286">
                <a:moveTo>
                  <a:pt x="0" y="0"/>
                </a:moveTo>
                <a:lnTo>
                  <a:pt x="3058185" y="0"/>
                </a:lnTo>
                <a:lnTo>
                  <a:pt x="3058185" y="3617286"/>
                </a:lnTo>
                <a:lnTo>
                  <a:pt x="0" y="3617286"/>
                </a:lnTo>
                <a:close/>
              </a:path>
            </a:pathLst>
          </a:custGeom>
        </p:spPr>
        <p:txBody>
          <a:bodyPr wrap="square">
            <a:noAutofit/>
          </a:bodyPr>
          <a:lstStyle/>
          <a:p>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图片占位符 6"/>
          <p:cNvSpPr>
            <a:spLocks noGrp="1"/>
          </p:cNvSpPr>
          <p:nvPr>
            <p:ph type="pic" sz="quarter" idx="10"/>
          </p:nvPr>
        </p:nvSpPr>
        <p:spPr>
          <a:xfrm>
            <a:off x="1030514" y="1690234"/>
            <a:ext cx="5578021" cy="3477532"/>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5.GIF"/><Relationship Id="rId1"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6.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8.GI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0.GI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2.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3.GIF"/></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image" Target="../media/image27.GIF"/><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image" Target="../media/image24.GIF"/></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4.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7.GI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5.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6.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GIF"/></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7.GIF"/><Relationship Id="rId1" Type="http://schemas.openxmlformats.org/officeDocument/2006/relationships/image" Target="../media/image6.GIF"/></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9.GIF"/><Relationship Id="rId1" Type="http://schemas.openxmlformats.org/officeDocument/2006/relationships/image" Target="../media/image8.GIF"/></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1.GIF"/><Relationship Id="rId1" Type="http://schemas.openxmlformats.org/officeDocument/2006/relationships/image" Target="../media/image10.GIF"/></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3.GIF"/><Relationship Id="rId1"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32485" y="2921169"/>
            <a:ext cx="3527031" cy="1014591"/>
            <a:chOff x="4332485" y="3075057"/>
            <a:chExt cx="3527031" cy="1014591"/>
          </a:xfrm>
        </p:grpSpPr>
        <p:sp>
          <p:nvSpPr>
            <p:cNvPr id="3" name="矩形 2"/>
            <p:cNvSpPr/>
            <p:nvPr/>
          </p:nvSpPr>
          <p:spPr>
            <a:xfrm>
              <a:off x="4332485" y="3075057"/>
              <a:ext cx="3527031" cy="706755"/>
            </a:xfrm>
            <a:prstGeom prst="rect">
              <a:avLst/>
            </a:prstGeom>
          </p:spPr>
          <p:txBody>
            <a:bodyPr wrap="square">
              <a:spAutoFit/>
            </a:bodyPr>
            <a:lstStyle/>
            <a:p>
              <a:pPr algn="dist"/>
              <a:r>
                <a:rPr lang="en-US" altLang="zh-CN" sz="4000" b="1" dirty="0">
                  <a:solidFill>
                    <a:schemeClr val="bg1"/>
                  </a:solidFill>
                  <a:cs typeface="+mn-ea"/>
                  <a:sym typeface="+mn-lt"/>
                </a:rPr>
                <a:t>GRAPH</a:t>
              </a:r>
              <a:endParaRPr lang="en-US" altLang="zh-CN" sz="4000" b="1" dirty="0">
                <a:solidFill>
                  <a:schemeClr val="bg1"/>
                </a:solidFill>
                <a:cs typeface="+mn-ea"/>
                <a:sym typeface="+mn-lt"/>
              </a:endParaRPr>
            </a:p>
          </p:txBody>
        </p:sp>
        <p:sp>
          <p:nvSpPr>
            <p:cNvPr id="12" name="矩形 11"/>
            <p:cNvSpPr/>
            <p:nvPr/>
          </p:nvSpPr>
          <p:spPr>
            <a:xfrm>
              <a:off x="4879575" y="3782943"/>
              <a:ext cx="2432851" cy="306705"/>
            </a:xfrm>
            <a:prstGeom prst="rect">
              <a:avLst/>
            </a:prstGeom>
          </p:spPr>
          <p:txBody>
            <a:bodyPr wrap="square">
              <a:spAutoFit/>
            </a:bodyPr>
            <a:lstStyle/>
            <a:p>
              <a:pPr algn="dist"/>
              <a:r>
                <a:rPr lang="en-US" altLang="zh-CN" sz="1400" dirty="0">
                  <a:solidFill>
                    <a:schemeClr val="bg1"/>
                  </a:solidFill>
                  <a:cs typeface="+mn-ea"/>
                  <a:sym typeface="+mn-lt"/>
                </a:rPr>
                <a:t>MATH</a:t>
              </a:r>
              <a:endParaRPr lang="zh-CN" altLang="en-US" sz="1400" dirty="0">
                <a:solidFill>
                  <a:schemeClr val="bg1"/>
                </a:solidFill>
                <a:cs typeface="+mn-ea"/>
                <a:sym typeface="+mn-lt"/>
              </a:endParaRPr>
            </a:p>
          </p:txBody>
        </p:sp>
      </p:grpSp>
      <p:sp>
        <p:nvSpPr>
          <p:cNvPr id="4" name="矩形 3"/>
          <p:cNvSpPr/>
          <p:nvPr/>
        </p:nvSpPr>
        <p:spPr>
          <a:xfrm>
            <a:off x="2516294" y="1871980"/>
            <a:ext cx="7159413" cy="311404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188" y="716887"/>
            <a:ext cx="3023038" cy="553720"/>
          </a:xfrm>
          <a:prstGeom prst="rect">
            <a:avLst/>
          </a:prstGeom>
          <a:noFill/>
        </p:spPr>
        <p:txBody>
          <a:bodyPr wrap="square" lIns="0" tIns="0" rIns="0" bIns="0" rtlCol="0">
            <a:spAutoFit/>
          </a:bodyPr>
          <a:p>
            <a:r>
              <a:rPr lang="en-US" altLang="zh-CN" sz="3600" b="1" dirty="0">
                <a:solidFill>
                  <a:schemeClr val="accent2"/>
                </a:solidFill>
                <a:cs typeface="+mn-ea"/>
                <a:sym typeface="+mn-lt"/>
              </a:rPr>
              <a:t>Scatter Plot</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4462780"/>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A scatter plot</a:t>
            </a:r>
            <a:r>
              <a:rPr lang="en-US" altLang="zh-CN" sz="2000" dirty="0">
                <a:solidFill>
                  <a:schemeClr val="tx1">
                    <a:lumMod val="75000"/>
                    <a:lumOff val="25000"/>
                  </a:schemeClr>
                </a:solidFill>
                <a:cs typeface="+mn-ea"/>
                <a:sym typeface="+mn-lt"/>
              </a:rPr>
              <a:t> is a type of plot or mathematical diagram using Cartesian coordinates to display values for typically </a:t>
            </a:r>
            <a:r>
              <a:rPr lang="en-US" altLang="zh-CN" sz="2000" dirty="0">
                <a:solidFill>
                  <a:schemeClr val="accent2"/>
                </a:solidFill>
                <a:cs typeface="+mn-ea"/>
                <a:sym typeface="+mn-lt"/>
              </a:rPr>
              <a:t>two variables for a set of data</a:t>
            </a:r>
            <a:r>
              <a:rPr lang="en-US" altLang="zh-CN" sz="2000" dirty="0">
                <a:solidFill>
                  <a:schemeClr val="tx1">
                    <a:lumMod val="75000"/>
                    <a:lumOff val="25000"/>
                  </a:schemeClr>
                </a:solidFill>
                <a:cs typeface="+mn-ea"/>
                <a:sym typeface="+mn-lt"/>
              </a:rPr>
              <a:t>. If the points are coded, one additional variable can be displayed.</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examples: correlation analysis, data distribution</a:t>
            </a:r>
            <a:endParaRPr lang="en-US" altLang="zh-CN" sz="2000" dirty="0">
              <a:solidFill>
                <a:schemeClr val="tx1">
                  <a:lumMod val="75000"/>
                  <a:lumOff val="25000"/>
                </a:schemeClr>
              </a:solidFill>
              <a:cs typeface="+mn-ea"/>
              <a:sym typeface="+mn-lt"/>
            </a:endParaRPr>
          </a:p>
        </p:txBody>
      </p:sp>
      <p:pic>
        <p:nvPicPr>
          <p:cNvPr id="5" name="Picture Placeholder 4" descr="scatterplot"/>
          <p:cNvPicPr>
            <a:picLocks noChangeAspect="1"/>
          </p:cNvPicPr>
          <p:nvPr>
            <p:ph type="pic" sz="quarter" idx="11"/>
          </p:nvPr>
        </p:nvPicPr>
        <p:blipFill>
          <a:blip r:embed="rId1"/>
          <a:stretch>
            <a:fillRect/>
          </a:stretch>
        </p:blipFill>
        <p:spPr>
          <a:xfrm>
            <a:off x="5924550" y="3491865"/>
            <a:ext cx="5462270" cy="2426335"/>
          </a:xfrm>
          <a:prstGeom prst="rect">
            <a:avLst/>
          </a:prstGeom>
        </p:spPr>
      </p:pic>
      <p:pic>
        <p:nvPicPr>
          <p:cNvPr id="6" name="Picture Placeholder 5" descr="scatterplot2"/>
          <p:cNvPicPr>
            <a:picLocks noChangeAspect="1"/>
          </p:cNvPicPr>
          <p:nvPr>
            <p:ph type="pic" sz="quarter" idx="10"/>
          </p:nvPr>
        </p:nvPicPr>
        <p:blipFill>
          <a:blip r:embed="rId2"/>
          <a:stretch>
            <a:fillRect/>
          </a:stretch>
        </p:blipFill>
        <p:spPr>
          <a:xfrm>
            <a:off x="5950585" y="431165"/>
            <a:ext cx="5448300" cy="2703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774"/>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188" y="716887"/>
            <a:ext cx="3023038" cy="553720"/>
          </a:xfrm>
          <a:prstGeom prst="rect">
            <a:avLst/>
          </a:prstGeom>
          <a:noFill/>
        </p:spPr>
        <p:txBody>
          <a:bodyPr wrap="square" lIns="0" tIns="0" rIns="0" bIns="0" rtlCol="0">
            <a:spAutoFit/>
          </a:bodyPr>
          <a:p>
            <a:r>
              <a:rPr lang="en-US" altLang="zh-CN" sz="3600" b="1" dirty="0">
                <a:solidFill>
                  <a:schemeClr val="accent2"/>
                </a:solidFill>
                <a:cs typeface="+mn-ea"/>
                <a:sym typeface="+mn-lt"/>
              </a:rPr>
              <a:t>Bubble Chart</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4462780"/>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A bubble chart</a:t>
            </a:r>
            <a:r>
              <a:rPr lang="en-US" altLang="zh-CN" sz="2000" dirty="0">
                <a:solidFill>
                  <a:schemeClr val="tx1">
                    <a:lumMod val="75000"/>
                    <a:lumOff val="25000"/>
                  </a:schemeClr>
                </a:solidFill>
                <a:cs typeface="+mn-ea"/>
                <a:sym typeface="+mn-lt"/>
              </a:rPr>
              <a:t> is a type of chart that displays </a:t>
            </a:r>
            <a:r>
              <a:rPr lang="en-US" altLang="zh-CN" sz="2000" dirty="0">
                <a:solidFill>
                  <a:schemeClr val="accent2"/>
                </a:solidFill>
                <a:cs typeface="+mn-ea"/>
                <a:sym typeface="+mn-lt"/>
              </a:rPr>
              <a:t>three dimensions of data</a:t>
            </a:r>
            <a:r>
              <a:rPr lang="en-US" altLang="zh-CN" sz="2000" dirty="0">
                <a:solidFill>
                  <a:schemeClr val="tx1">
                    <a:lumMod val="75000"/>
                    <a:lumOff val="25000"/>
                  </a:schemeClr>
                </a:solidFill>
                <a:cs typeface="+mn-ea"/>
                <a:sym typeface="+mn-lt"/>
              </a:rPr>
              <a:t>. Each entity with its triplet of associated data is plotted as a disk that expresses two of the values through the disk's       x and y location and the third through its size.</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examples: comparison of classified data, correlation analysis</a:t>
            </a:r>
            <a:endParaRPr lang="en-US" altLang="zh-CN" sz="2000" dirty="0">
              <a:solidFill>
                <a:schemeClr val="tx1">
                  <a:lumMod val="75000"/>
                  <a:lumOff val="25000"/>
                </a:schemeClr>
              </a:solidFill>
              <a:cs typeface="+mn-ea"/>
              <a:sym typeface="+mn-lt"/>
            </a:endParaRPr>
          </a:p>
        </p:txBody>
      </p:sp>
      <p:pic>
        <p:nvPicPr>
          <p:cNvPr id="4" name="Picture Placeholder 3" descr="bubble graph"/>
          <p:cNvPicPr>
            <a:picLocks noChangeAspect="1"/>
          </p:cNvPicPr>
          <p:nvPr>
            <p:ph type="pic" sz="quarter" idx="10"/>
          </p:nvPr>
        </p:nvPicPr>
        <p:blipFill>
          <a:blip r:embed="rId1"/>
          <a:stretch>
            <a:fillRect/>
          </a:stretch>
        </p:blipFill>
        <p:spPr>
          <a:xfrm>
            <a:off x="5819775" y="1270635"/>
            <a:ext cx="5984240" cy="3422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774"/>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188" y="716887"/>
            <a:ext cx="3023038" cy="553720"/>
          </a:xfrm>
          <a:prstGeom prst="rect">
            <a:avLst/>
          </a:prstGeom>
          <a:noFill/>
        </p:spPr>
        <p:txBody>
          <a:bodyPr wrap="square" lIns="0" tIns="0" rIns="0" bIns="0" rtlCol="0">
            <a:spAutoFit/>
          </a:bodyPr>
          <a:p>
            <a:r>
              <a:rPr lang="en-US" altLang="zh-CN" sz="3600" b="1" dirty="0">
                <a:solidFill>
                  <a:schemeClr val="accent2"/>
                </a:solidFill>
                <a:cs typeface="+mn-ea"/>
                <a:sym typeface="+mn-lt"/>
              </a:rPr>
              <a:t>Gauge</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4462780"/>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A gauge chart</a:t>
            </a:r>
            <a:r>
              <a:rPr lang="en-US" altLang="zh-CN" sz="2000" dirty="0">
                <a:solidFill>
                  <a:schemeClr val="tx1">
                    <a:lumMod val="75000"/>
                    <a:lumOff val="25000"/>
                  </a:schemeClr>
                </a:solidFill>
                <a:cs typeface="+mn-ea"/>
                <a:sym typeface="+mn-lt"/>
              </a:rPr>
              <a:t>, also known as </a:t>
            </a:r>
            <a:r>
              <a:rPr lang="en-US" altLang="zh-CN" sz="2000" dirty="0">
                <a:solidFill>
                  <a:schemeClr val="accent2"/>
                </a:solidFill>
                <a:cs typeface="+mn-ea"/>
                <a:sym typeface="+mn-lt"/>
              </a:rPr>
              <a:t>dial</a:t>
            </a:r>
            <a:r>
              <a:rPr lang="en-US" altLang="zh-CN" sz="2000" dirty="0">
                <a:solidFill>
                  <a:schemeClr val="tx1">
                    <a:lumMod val="75000"/>
                    <a:lumOff val="25000"/>
                  </a:schemeClr>
                </a:solidFill>
                <a:cs typeface="+mn-ea"/>
                <a:sym typeface="+mn-lt"/>
              </a:rPr>
              <a:t> or </a:t>
            </a:r>
            <a:r>
              <a:rPr lang="en-US" altLang="zh-CN" sz="2000" dirty="0">
                <a:solidFill>
                  <a:schemeClr val="accent2"/>
                </a:solidFill>
                <a:cs typeface="+mn-ea"/>
                <a:sym typeface="+mn-lt"/>
              </a:rPr>
              <a:t>speedometer chart</a:t>
            </a:r>
            <a:r>
              <a:rPr lang="en-US" altLang="zh-CN" sz="2000" dirty="0">
                <a:solidFill>
                  <a:schemeClr val="tx1">
                    <a:lumMod val="75000"/>
                    <a:lumOff val="25000"/>
                  </a:schemeClr>
                </a:solidFill>
                <a:cs typeface="+mn-ea"/>
                <a:sym typeface="+mn-lt"/>
              </a:rPr>
              <a:t>, is a data visualization type used to display a </a:t>
            </a:r>
            <a:r>
              <a:rPr lang="en-US" altLang="zh-CN" sz="2000" dirty="0">
                <a:solidFill>
                  <a:schemeClr val="accent2"/>
                </a:solidFill>
                <a:cs typeface="+mn-ea"/>
                <a:sym typeface="+mn-lt"/>
              </a:rPr>
              <a:t>single value of data</a:t>
            </a:r>
            <a:r>
              <a:rPr lang="en-US" altLang="zh-CN" sz="2000" dirty="0">
                <a:solidFill>
                  <a:schemeClr val="tx1">
                    <a:lumMod val="75000"/>
                    <a:lumOff val="25000"/>
                  </a:schemeClr>
                </a:solidFill>
                <a:cs typeface="+mn-ea"/>
                <a:sym typeface="+mn-lt"/>
              </a:rPr>
              <a:t> in a quantitative way. By using a colored data range, gauge charts enable users to understand the progress of a KPI against a set target.</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examples: clock, ratio display </a:t>
            </a:r>
            <a:endParaRPr lang="en-US" altLang="zh-CN" sz="2000" dirty="0">
              <a:solidFill>
                <a:schemeClr val="tx1">
                  <a:lumMod val="75000"/>
                  <a:lumOff val="25000"/>
                </a:schemeClr>
              </a:solidFill>
              <a:cs typeface="+mn-ea"/>
              <a:sym typeface="+mn-lt"/>
            </a:endParaRPr>
          </a:p>
        </p:txBody>
      </p:sp>
      <p:pic>
        <p:nvPicPr>
          <p:cNvPr id="3" name="Picture Placeholder 2" descr="gauge diagram"/>
          <p:cNvPicPr>
            <a:picLocks noChangeAspect="1"/>
          </p:cNvPicPr>
          <p:nvPr>
            <p:ph type="pic" sz="quarter" idx="10"/>
          </p:nvPr>
        </p:nvPicPr>
        <p:blipFill>
          <a:blip r:embed="rId1"/>
          <a:stretch>
            <a:fillRect/>
          </a:stretch>
        </p:blipFill>
        <p:spPr>
          <a:xfrm>
            <a:off x="5904230" y="1413510"/>
            <a:ext cx="5899150" cy="3900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6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188" y="716887"/>
            <a:ext cx="3023038" cy="553720"/>
          </a:xfrm>
          <a:prstGeom prst="rect">
            <a:avLst/>
          </a:prstGeom>
          <a:noFill/>
        </p:spPr>
        <p:txBody>
          <a:bodyPr wrap="square" lIns="0" tIns="0" rIns="0" bIns="0" rtlCol="0">
            <a:spAutoFit/>
          </a:bodyPr>
          <a:p>
            <a:r>
              <a:rPr lang="en-US" altLang="zh-CN" sz="3600" b="1" dirty="0">
                <a:solidFill>
                  <a:schemeClr val="accent2"/>
                </a:solidFill>
                <a:cs typeface="+mn-ea"/>
                <a:sym typeface="+mn-lt"/>
              </a:rPr>
              <a:t>Radar Chart</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5078095"/>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A radar chart</a:t>
            </a:r>
            <a:r>
              <a:rPr lang="en-US" altLang="zh-CN" sz="2000" dirty="0">
                <a:solidFill>
                  <a:schemeClr val="tx1">
                    <a:lumMod val="75000"/>
                    <a:lumOff val="25000"/>
                  </a:schemeClr>
                </a:solidFill>
                <a:cs typeface="+mn-ea"/>
                <a:sym typeface="+mn-lt"/>
              </a:rPr>
              <a:t> shows multivariate data of three or more quantitative variables mapped onto an axis. It looks like a spider's web, with a central axis that has at least three spokes, called </a:t>
            </a:r>
            <a:r>
              <a:rPr lang="en-US" altLang="zh-CN" sz="2000" dirty="0">
                <a:solidFill>
                  <a:schemeClr val="accent2"/>
                </a:solidFill>
                <a:cs typeface="+mn-ea"/>
                <a:sym typeface="+mn-lt"/>
              </a:rPr>
              <a:t>radii</a:t>
            </a:r>
            <a:r>
              <a:rPr lang="en-US" altLang="zh-CN" sz="2000" dirty="0">
                <a:solidFill>
                  <a:schemeClr val="tx1">
                    <a:lumMod val="75000"/>
                    <a:lumOff val="25000"/>
                  </a:schemeClr>
                </a:solidFill>
                <a:cs typeface="+mn-ea"/>
                <a:sym typeface="+mn-lt"/>
              </a:rPr>
              <a:t>, coming from it. On these spokes, the values for the data are mapped. </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examples: dimensional analysis, series comparison, weight analysis between series</a:t>
            </a:r>
            <a:endParaRPr lang="en-US" altLang="zh-CN" sz="2000" dirty="0">
              <a:solidFill>
                <a:schemeClr val="tx1">
                  <a:lumMod val="75000"/>
                  <a:lumOff val="25000"/>
                </a:schemeClr>
              </a:solidFill>
              <a:cs typeface="+mn-ea"/>
              <a:sym typeface="+mn-lt"/>
            </a:endParaRPr>
          </a:p>
        </p:txBody>
      </p:sp>
      <p:pic>
        <p:nvPicPr>
          <p:cNvPr id="4" name="Picture Placeholder 3" descr="radarchart"/>
          <p:cNvPicPr>
            <a:picLocks noChangeAspect="1"/>
          </p:cNvPicPr>
          <p:nvPr>
            <p:ph type="pic" sz="quarter" idx="10"/>
          </p:nvPr>
        </p:nvPicPr>
        <p:blipFill>
          <a:blip r:embed="rId1"/>
          <a:stretch>
            <a:fillRect/>
          </a:stretch>
        </p:blipFill>
        <p:spPr>
          <a:xfrm>
            <a:off x="6048375" y="1038225"/>
            <a:ext cx="5696585" cy="4782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7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275" y="716915"/>
            <a:ext cx="3613150" cy="553720"/>
          </a:xfrm>
          <a:prstGeom prst="rect">
            <a:avLst/>
          </a:prstGeom>
          <a:noFill/>
        </p:spPr>
        <p:txBody>
          <a:bodyPr wrap="square" lIns="0" tIns="0" rIns="0" bIns="0" rtlCol="0">
            <a:spAutoFit/>
          </a:bodyPr>
          <a:p>
            <a:r>
              <a:rPr lang="en-US" altLang="zh-CN" sz="3600" b="1" dirty="0">
                <a:solidFill>
                  <a:schemeClr val="accent2"/>
                </a:solidFill>
                <a:cs typeface="+mn-ea"/>
                <a:sym typeface="+mn-lt"/>
              </a:rPr>
              <a:t>Frame Diagram</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3231515"/>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 A frame diagram</a:t>
            </a:r>
            <a:r>
              <a:rPr lang="en-US" altLang="zh-CN" sz="2000" dirty="0">
                <a:solidFill>
                  <a:schemeClr val="tx1">
                    <a:lumMod val="75000"/>
                    <a:lumOff val="25000"/>
                  </a:schemeClr>
                </a:solidFill>
                <a:cs typeface="+mn-ea"/>
                <a:sym typeface="+mn-lt"/>
              </a:rPr>
              <a:t> is a visual way of presenting a hierarchy or sequence in the form of a tree structure that clearly shows hierarchical relationships. </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examples: tree view, process view</a:t>
            </a:r>
            <a:endParaRPr lang="en-US" altLang="zh-CN" sz="2000" dirty="0">
              <a:solidFill>
                <a:schemeClr val="tx1">
                  <a:lumMod val="75000"/>
                  <a:lumOff val="25000"/>
                </a:schemeClr>
              </a:solidFill>
              <a:cs typeface="+mn-ea"/>
              <a:sym typeface="+mn-lt"/>
            </a:endParaRPr>
          </a:p>
        </p:txBody>
      </p:sp>
      <p:pic>
        <p:nvPicPr>
          <p:cNvPr id="3" name="Picture Placeholder 2" descr="framediagram"/>
          <p:cNvPicPr>
            <a:picLocks noChangeAspect="1"/>
          </p:cNvPicPr>
          <p:nvPr>
            <p:ph type="pic" sz="quarter" idx="10"/>
          </p:nvPr>
        </p:nvPicPr>
        <p:blipFill>
          <a:blip r:embed="rId1"/>
          <a:stretch>
            <a:fillRect/>
          </a:stretch>
        </p:blipFill>
        <p:spPr>
          <a:xfrm>
            <a:off x="5278120" y="2228850"/>
            <a:ext cx="6633845" cy="3199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8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275" y="716915"/>
            <a:ext cx="5440680" cy="553720"/>
          </a:xfrm>
          <a:prstGeom prst="rect">
            <a:avLst/>
          </a:prstGeom>
          <a:noFill/>
        </p:spPr>
        <p:txBody>
          <a:bodyPr wrap="square" lIns="0" tIns="0" rIns="0" bIns="0" rtlCol="0">
            <a:spAutoFit/>
          </a:bodyPr>
          <a:p>
            <a:r>
              <a:rPr lang="en-US" altLang="zh-CN" sz="3600" b="1" dirty="0">
                <a:solidFill>
                  <a:schemeClr val="accent2"/>
                </a:solidFill>
                <a:cs typeface="+mn-ea"/>
                <a:sym typeface="+mn-lt"/>
              </a:rPr>
              <a:t>Square Tree Diagram</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5694045"/>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Square tree diagrams</a:t>
            </a:r>
            <a:r>
              <a:rPr lang="en-US" altLang="zh-CN" sz="2000" dirty="0">
                <a:solidFill>
                  <a:schemeClr val="tx1">
                    <a:lumMod val="75000"/>
                    <a:lumOff val="25000"/>
                  </a:schemeClr>
                </a:solidFill>
                <a:cs typeface="+mn-ea"/>
                <a:sym typeface="+mn-lt"/>
              </a:rPr>
              <a:t> are suitable for displaying data with hierarchical relationships, which can visually reflect comparisons between the same levels. Compared to the traditional </a:t>
            </a:r>
            <a:r>
              <a:rPr lang="en-US" altLang="zh-CN" sz="2000" dirty="0">
                <a:solidFill>
                  <a:schemeClr val="accent2"/>
                </a:solidFill>
                <a:cs typeface="+mn-ea"/>
                <a:sym typeface="+mn-lt"/>
              </a:rPr>
              <a:t>tree chart</a:t>
            </a:r>
            <a:r>
              <a:rPr lang="en-US" altLang="zh-CN" sz="2000" dirty="0">
                <a:solidFill>
                  <a:schemeClr val="tx1">
                    <a:lumMod val="75000"/>
                    <a:lumOff val="25000"/>
                  </a:schemeClr>
                </a:solidFill>
                <a:cs typeface="+mn-ea"/>
                <a:sym typeface="+mn-lt"/>
              </a:rPr>
              <a:t>, the rectangular tree chart makes more efficient use of space which has the function of showing </a:t>
            </a:r>
            <a:r>
              <a:rPr lang="en-US" altLang="zh-CN" sz="2000" dirty="0">
                <a:solidFill>
                  <a:schemeClr val="accent2"/>
                </a:solidFill>
                <a:cs typeface="+mn-ea"/>
                <a:sym typeface="+mn-lt"/>
              </a:rPr>
              <a:t>proportions</a:t>
            </a:r>
            <a:r>
              <a:rPr lang="en-US" altLang="zh-CN" sz="2000" dirty="0">
                <a:solidFill>
                  <a:schemeClr val="tx1">
                    <a:lumMod val="75000"/>
                    <a:lumOff val="25000"/>
                  </a:schemeClr>
                </a:solidFill>
                <a:cs typeface="+mn-ea"/>
                <a:sym typeface="+mn-lt"/>
              </a:rPr>
              <a:t>.</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examples: weighted tree data, tree data proportion</a:t>
            </a:r>
            <a:endParaRPr lang="en-US" altLang="zh-CN" sz="2000" dirty="0">
              <a:solidFill>
                <a:schemeClr val="tx1">
                  <a:lumMod val="75000"/>
                  <a:lumOff val="25000"/>
                </a:schemeClr>
              </a:solidFill>
              <a:cs typeface="+mn-ea"/>
              <a:sym typeface="+mn-lt"/>
            </a:endParaRPr>
          </a:p>
        </p:txBody>
      </p:sp>
      <p:pic>
        <p:nvPicPr>
          <p:cNvPr id="4" name="Picture Placeholder 3" descr="squaretreediagram"/>
          <p:cNvPicPr>
            <a:picLocks noChangeAspect="1"/>
          </p:cNvPicPr>
          <p:nvPr>
            <p:ph type="pic" sz="quarter" idx="10"/>
          </p:nvPr>
        </p:nvPicPr>
        <p:blipFill>
          <a:blip r:embed="rId1"/>
          <a:stretch>
            <a:fillRect/>
          </a:stretch>
        </p:blipFill>
        <p:spPr>
          <a:xfrm>
            <a:off x="5991225" y="1000125"/>
            <a:ext cx="5905500" cy="4331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949"/>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275" y="716915"/>
            <a:ext cx="5440680" cy="553720"/>
          </a:xfrm>
          <a:prstGeom prst="rect">
            <a:avLst/>
          </a:prstGeom>
          <a:noFill/>
        </p:spPr>
        <p:txBody>
          <a:bodyPr wrap="square" lIns="0" tIns="0" rIns="0" bIns="0" rtlCol="0">
            <a:spAutoFit/>
          </a:bodyPr>
          <a:p>
            <a:r>
              <a:rPr lang="en-US" altLang="zh-CN" sz="3600" b="1" dirty="0">
                <a:solidFill>
                  <a:schemeClr val="accent2"/>
                </a:solidFill>
                <a:cs typeface="+mn-ea"/>
                <a:sym typeface="+mn-lt"/>
              </a:rPr>
              <a:t>Funnel Chart</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5694045"/>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tx1">
                    <a:lumMod val="75000"/>
                    <a:lumOff val="25000"/>
                  </a:schemeClr>
                </a:solidFill>
                <a:cs typeface="+mn-ea"/>
                <a:sym typeface="+mn-lt"/>
              </a:rPr>
              <a:t>The funnel chart shows the proportions of each level and visually reflects the size of each module. This graph is suitable for comparing ratings. At the same time, funnel graphs can also be used for comparison. We arranged several funnel charts horizontally and as a result, the differences in the data were very clear.</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examples: data ranking, ratio, standard value comparison</a:t>
            </a:r>
            <a:endParaRPr lang="en-US" altLang="zh-CN" sz="2000" dirty="0">
              <a:solidFill>
                <a:schemeClr val="tx1">
                  <a:lumMod val="75000"/>
                  <a:lumOff val="25000"/>
                </a:schemeClr>
              </a:solidFill>
              <a:cs typeface="+mn-ea"/>
              <a:sym typeface="+mn-lt"/>
            </a:endParaRPr>
          </a:p>
        </p:txBody>
      </p:sp>
      <p:pic>
        <p:nvPicPr>
          <p:cNvPr id="6" name="Picture Placeholder 5" descr="funnelchart"/>
          <p:cNvPicPr>
            <a:picLocks noChangeAspect="1"/>
          </p:cNvPicPr>
          <p:nvPr>
            <p:ph type="pic" sz="quarter" idx="10"/>
          </p:nvPr>
        </p:nvPicPr>
        <p:blipFill>
          <a:blip r:embed="rId1"/>
          <a:stretch>
            <a:fillRect/>
          </a:stretch>
        </p:blipFill>
        <p:spPr>
          <a:xfrm>
            <a:off x="5991225" y="1413510"/>
            <a:ext cx="5843905" cy="2932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774"/>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275" y="716915"/>
            <a:ext cx="5440680" cy="553720"/>
          </a:xfrm>
          <a:prstGeom prst="rect">
            <a:avLst/>
          </a:prstGeom>
          <a:noFill/>
        </p:spPr>
        <p:txBody>
          <a:bodyPr wrap="square" lIns="0" tIns="0" rIns="0" bIns="0" rtlCol="0">
            <a:spAutoFit/>
          </a:bodyPr>
          <a:p>
            <a:r>
              <a:rPr lang="en-US" altLang="zh-CN" sz="3600" b="1" dirty="0">
                <a:solidFill>
                  <a:schemeClr val="accent2"/>
                </a:solidFill>
                <a:cs typeface="+mn-ea"/>
                <a:sym typeface="+mn-lt"/>
              </a:rPr>
              <a:t>Word Cloud Chart</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4462780"/>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The word cloud</a:t>
            </a:r>
            <a:r>
              <a:rPr lang="en-US" altLang="zh-CN" sz="2000" dirty="0">
                <a:solidFill>
                  <a:schemeClr val="tx1">
                    <a:lumMod val="75000"/>
                    <a:lumOff val="25000"/>
                  </a:schemeClr>
                </a:solidFill>
                <a:cs typeface="+mn-ea"/>
                <a:sym typeface="+mn-lt"/>
              </a:rPr>
              <a:t> is a visual representation of data in the form of text. It displays a colorful cloud-like graphic of lots of vocabulary words. These graphs are used to display </a:t>
            </a:r>
            <a:r>
              <a:rPr lang="en-US" altLang="zh-CN" sz="2000" dirty="0">
                <a:solidFill>
                  <a:schemeClr val="accent2"/>
                </a:solidFill>
                <a:cs typeface="+mn-ea"/>
                <a:sym typeface="+mn-lt"/>
              </a:rPr>
              <a:t>large amounts of text form data</a:t>
            </a:r>
            <a:r>
              <a:rPr lang="en-US" altLang="zh-CN" sz="2000" dirty="0">
                <a:solidFill>
                  <a:schemeClr val="tx1">
                    <a:lumMod val="75000"/>
                    <a:lumOff val="25000"/>
                  </a:schemeClr>
                </a:solidFill>
                <a:cs typeface="+mn-ea"/>
                <a:sym typeface="+mn-lt"/>
              </a:rPr>
              <a:t> and help users quickly highlight the most prominent text.</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 keyword search</a:t>
            </a:r>
            <a:endParaRPr lang="en-US" altLang="zh-CN" sz="2000" dirty="0">
              <a:solidFill>
                <a:schemeClr val="tx1">
                  <a:lumMod val="75000"/>
                  <a:lumOff val="25000"/>
                </a:schemeClr>
              </a:solidFill>
              <a:cs typeface="+mn-ea"/>
              <a:sym typeface="+mn-lt"/>
            </a:endParaRPr>
          </a:p>
        </p:txBody>
      </p:sp>
      <p:pic>
        <p:nvPicPr>
          <p:cNvPr id="3" name="Picture Placeholder 2" descr="worldcloudchart"/>
          <p:cNvPicPr>
            <a:picLocks noChangeAspect="1"/>
          </p:cNvPicPr>
          <p:nvPr>
            <p:ph type="pic" sz="quarter" idx="10"/>
          </p:nvPr>
        </p:nvPicPr>
        <p:blipFill>
          <a:blip r:embed="rId1"/>
          <a:stretch>
            <a:fillRect/>
          </a:stretch>
        </p:blipFill>
        <p:spPr>
          <a:xfrm>
            <a:off x="5991225" y="1413510"/>
            <a:ext cx="5918200" cy="2171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875"/>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275" y="716915"/>
            <a:ext cx="5440680" cy="553720"/>
          </a:xfrm>
          <a:prstGeom prst="rect">
            <a:avLst/>
          </a:prstGeom>
          <a:noFill/>
        </p:spPr>
        <p:txBody>
          <a:bodyPr wrap="square" lIns="0" tIns="0" rIns="0" bIns="0" rtlCol="0">
            <a:spAutoFit/>
          </a:bodyPr>
          <a:p>
            <a:r>
              <a:rPr lang="en-US" altLang="zh-CN" sz="3600" b="1" dirty="0">
                <a:solidFill>
                  <a:schemeClr val="accent2"/>
                </a:solidFill>
                <a:cs typeface="+mn-ea"/>
                <a:sym typeface="+mn-lt"/>
              </a:rPr>
              <a:t>Gantt Chart</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3846830"/>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The Gantt chart </a:t>
            </a:r>
            <a:r>
              <a:rPr lang="en-US" altLang="zh-CN" sz="2000" dirty="0">
                <a:solidFill>
                  <a:schemeClr val="tx1">
                    <a:lumMod val="75000"/>
                    <a:lumOff val="25000"/>
                  </a:schemeClr>
                </a:solidFill>
                <a:cs typeface="+mn-ea"/>
                <a:sym typeface="+mn-lt"/>
              </a:rPr>
              <a:t>displays the time of each stage visually, the actual progress and comparisons as needed. So, managers can easily understand the progress of a project.</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examples: project progress, status changes over time, project process</a:t>
            </a:r>
            <a:endParaRPr lang="en-US" altLang="zh-CN" sz="2000" dirty="0">
              <a:solidFill>
                <a:schemeClr val="tx1">
                  <a:lumMod val="75000"/>
                  <a:lumOff val="25000"/>
                </a:schemeClr>
              </a:solidFill>
              <a:cs typeface="+mn-ea"/>
              <a:sym typeface="+mn-lt"/>
            </a:endParaRPr>
          </a:p>
        </p:txBody>
      </p:sp>
      <p:pic>
        <p:nvPicPr>
          <p:cNvPr id="4" name="Picture Placeholder 3" descr="ganttchart"/>
          <p:cNvPicPr>
            <a:picLocks noChangeAspect="1"/>
          </p:cNvPicPr>
          <p:nvPr>
            <p:ph type="pic" sz="quarter" idx="10"/>
          </p:nvPr>
        </p:nvPicPr>
        <p:blipFill>
          <a:blip r:embed="rId1"/>
          <a:stretch>
            <a:fillRect/>
          </a:stretch>
        </p:blipFill>
        <p:spPr>
          <a:xfrm>
            <a:off x="5417820" y="3212465"/>
            <a:ext cx="6472555" cy="3108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7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6"/>
          <p:cNvSpPr>
            <a:spLocks noChangeArrowheads="1"/>
          </p:cNvSpPr>
          <p:nvPr/>
        </p:nvSpPr>
        <p:spPr bwMode="auto">
          <a:xfrm>
            <a:off x="2305844" y="1469232"/>
            <a:ext cx="3790157" cy="2124075"/>
          </a:xfrm>
          <a:prstGeom prst="rect">
            <a:avLst/>
          </a:prstGeom>
          <a:solidFill>
            <a:schemeClr val="accent1"/>
          </a:solidFill>
          <a:ln>
            <a:noFill/>
          </a:ln>
        </p:spPr>
        <p:txBody>
          <a:bodyPr vert="horz" wrap="square" lIns="45720" tIns="22860" rIns="45720" bIns="22860" numCol="1" anchor="t" anchorCtr="0" compatLnSpc="1"/>
          <a:lstStyle/>
          <a:p>
            <a:endParaRPr lang="en-US" sz="900">
              <a:solidFill>
                <a:schemeClr val="bg1"/>
              </a:solidFill>
              <a:cs typeface="+mn-ea"/>
              <a:sym typeface="+mn-lt"/>
            </a:endParaRPr>
          </a:p>
        </p:txBody>
      </p:sp>
      <p:pic>
        <p:nvPicPr>
          <p:cNvPr id="3" name="Picture Placeholder 2" descr="map"/>
          <p:cNvPicPr>
            <a:picLocks noChangeAspect="1"/>
          </p:cNvPicPr>
          <p:nvPr>
            <p:ph type="pic" sz="quarter" idx="10"/>
          </p:nvPr>
        </p:nvPicPr>
        <p:blipFill>
          <a:blip r:embed="rId1"/>
          <a:stretch>
            <a:fillRect/>
          </a:stretch>
        </p:blipFill>
        <p:spPr>
          <a:xfrm>
            <a:off x="2799080" y="1764030"/>
            <a:ext cx="2803525" cy="1534795"/>
          </a:xfrm>
          <a:prstGeom prst="rect">
            <a:avLst/>
          </a:prstGeom>
        </p:spPr>
      </p:pic>
      <p:sp>
        <p:nvSpPr>
          <p:cNvPr id="34" name="Rectangle 7"/>
          <p:cNvSpPr>
            <a:spLocks noChangeArrowheads="1"/>
          </p:cNvSpPr>
          <p:nvPr/>
        </p:nvSpPr>
        <p:spPr bwMode="auto">
          <a:xfrm>
            <a:off x="2305844" y="3593307"/>
            <a:ext cx="3790157" cy="2124075"/>
          </a:xfrm>
          <a:prstGeom prst="rect">
            <a:avLst/>
          </a:prstGeom>
          <a:solidFill>
            <a:schemeClr val="accent2"/>
          </a:solidFill>
          <a:ln>
            <a:noFill/>
          </a:ln>
        </p:spPr>
        <p:txBody>
          <a:bodyPr vert="horz" wrap="square" lIns="45720" tIns="22860" rIns="45720" bIns="22860" numCol="1" anchor="t" anchorCtr="0" compatLnSpc="1"/>
          <a:lstStyle/>
          <a:p>
            <a:endParaRPr lang="en-US" sz="900">
              <a:solidFill>
                <a:schemeClr val="bg1"/>
              </a:solidFill>
              <a:cs typeface="+mn-ea"/>
              <a:sym typeface="+mn-lt"/>
            </a:endParaRPr>
          </a:p>
        </p:txBody>
      </p:sp>
      <p:pic>
        <p:nvPicPr>
          <p:cNvPr id="14" name="Picture Placeholder 13" descr="flowmap"/>
          <p:cNvPicPr>
            <a:picLocks noChangeAspect="1"/>
          </p:cNvPicPr>
          <p:nvPr/>
        </p:nvPicPr>
        <p:blipFill>
          <a:blip r:embed="rId2"/>
          <a:stretch>
            <a:fillRect/>
          </a:stretch>
        </p:blipFill>
        <p:spPr>
          <a:xfrm>
            <a:off x="2799715" y="3717925"/>
            <a:ext cx="2803525" cy="1530350"/>
          </a:xfrm>
          <a:prstGeom prst="rect">
            <a:avLst/>
          </a:prstGeom>
        </p:spPr>
      </p:pic>
      <p:sp>
        <p:nvSpPr>
          <p:cNvPr id="35" name="Rectangle 8"/>
          <p:cNvSpPr>
            <a:spLocks noChangeArrowheads="1"/>
          </p:cNvSpPr>
          <p:nvPr/>
        </p:nvSpPr>
        <p:spPr bwMode="auto">
          <a:xfrm>
            <a:off x="6096000" y="3593307"/>
            <a:ext cx="3790157" cy="2124075"/>
          </a:xfrm>
          <a:prstGeom prst="rect">
            <a:avLst/>
          </a:prstGeom>
          <a:solidFill>
            <a:schemeClr val="accent3"/>
          </a:solidFill>
          <a:ln>
            <a:noFill/>
          </a:ln>
        </p:spPr>
        <p:txBody>
          <a:bodyPr vert="horz" wrap="square" lIns="45720" tIns="22860" rIns="45720" bIns="22860" numCol="1" anchor="t" anchorCtr="0" compatLnSpc="1"/>
          <a:lstStyle/>
          <a:p>
            <a:endParaRPr lang="en-US" sz="900">
              <a:solidFill>
                <a:schemeClr val="bg1"/>
              </a:solidFill>
              <a:cs typeface="+mn-ea"/>
              <a:sym typeface="+mn-lt"/>
            </a:endParaRPr>
          </a:p>
        </p:txBody>
      </p:sp>
      <p:pic>
        <p:nvPicPr>
          <p:cNvPr id="16" name="Picture Placeholder 15" descr="heatmap"/>
          <p:cNvPicPr>
            <a:picLocks noChangeAspect="1"/>
          </p:cNvPicPr>
          <p:nvPr/>
        </p:nvPicPr>
        <p:blipFill>
          <a:blip r:embed="rId3"/>
          <a:stretch>
            <a:fillRect/>
          </a:stretch>
        </p:blipFill>
        <p:spPr>
          <a:xfrm>
            <a:off x="6597650" y="3891280"/>
            <a:ext cx="2803525" cy="1530350"/>
          </a:xfrm>
          <a:prstGeom prst="rect">
            <a:avLst/>
          </a:prstGeom>
        </p:spPr>
      </p:pic>
      <p:sp>
        <p:nvSpPr>
          <p:cNvPr id="36" name="Rectangle 9"/>
          <p:cNvSpPr>
            <a:spLocks noChangeArrowheads="1"/>
          </p:cNvSpPr>
          <p:nvPr/>
        </p:nvSpPr>
        <p:spPr bwMode="auto">
          <a:xfrm>
            <a:off x="6096000" y="1469232"/>
            <a:ext cx="3790157" cy="2124075"/>
          </a:xfrm>
          <a:prstGeom prst="rect">
            <a:avLst/>
          </a:prstGeom>
          <a:solidFill>
            <a:schemeClr val="accent6"/>
          </a:solidFill>
          <a:ln>
            <a:noFill/>
          </a:ln>
        </p:spPr>
        <p:txBody>
          <a:bodyPr vert="horz" wrap="square" lIns="45720" tIns="22860" rIns="45720" bIns="22860" numCol="1" anchor="t" anchorCtr="0" compatLnSpc="1"/>
          <a:lstStyle/>
          <a:p>
            <a:endParaRPr lang="en-US" sz="900">
              <a:solidFill>
                <a:schemeClr val="bg1"/>
              </a:solidFill>
              <a:cs typeface="+mn-ea"/>
              <a:sym typeface="+mn-lt"/>
            </a:endParaRPr>
          </a:p>
        </p:txBody>
      </p:sp>
      <p:pic>
        <p:nvPicPr>
          <p:cNvPr id="10" name="Picture Placeholder 9" descr="pointmap"/>
          <p:cNvPicPr>
            <a:picLocks noChangeAspect="1"/>
          </p:cNvPicPr>
          <p:nvPr/>
        </p:nvPicPr>
        <p:blipFill>
          <a:blip r:embed="rId4"/>
          <a:stretch>
            <a:fillRect/>
          </a:stretch>
        </p:blipFill>
        <p:spPr>
          <a:xfrm>
            <a:off x="6597650" y="1764030"/>
            <a:ext cx="2803525" cy="1534795"/>
          </a:xfrm>
          <a:prstGeom prst="rect">
            <a:avLst/>
          </a:prstGeom>
        </p:spPr>
      </p:pic>
      <p:sp>
        <p:nvSpPr>
          <p:cNvPr id="37" name="Rectangle 14"/>
          <p:cNvSpPr>
            <a:spLocks noChangeArrowheads="1"/>
          </p:cNvSpPr>
          <p:nvPr/>
        </p:nvSpPr>
        <p:spPr bwMode="auto">
          <a:xfrm>
            <a:off x="3412332" y="3149759"/>
            <a:ext cx="5367338" cy="887413"/>
          </a:xfrm>
          <a:prstGeom prst="rect">
            <a:avLst/>
          </a:prstGeom>
          <a:solidFill>
            <a:schemeClr val="accent5"/>
          </a:solidFill>
          <a:ln>
            <a:noFill/>
          </a:ln>
        </p:spPr>
        <p:txBody>
          <a:bodyPr vert="horz" wrap="square" lIns="45720" tIns="22860" rIns="45720" bIns="22860" numCol="1" anchor="t" anchorCtr="0" compatLnSpc="1"/>
          <a:lstStyle/>
          <a:p>
            <a:endParaRPr lang="en-US" sz="900">
              <a:solidFill>
                <a:schemeClr val="bg1"/>
              </a:solidFill>
              <a:cs typeface="+mn-ea"/>
              <a:sym typeface="+mn-lt"/>
            </a:endParaRPr>
          </a:p>
        </p:txBody>
      </p:sp>
      <p:sp>
        <p:nvSpPr>
          <p:cNvPr id="38" name="Rectangle 19"/>
          <p:cNvSpPr>
            <a:spLocks noChangeArrowheads="1"/>
          </p:cNvSpPr>
          <p:nvPr/>
        </p:nvSpPr>
        <p:spPr bwMode="auto">
          <a:xfrm>
            <a:off x="3451974" y="4532551"/>
            <a:ext cx="149733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457200"/>
            <a:r>
              <a:rPr lang="en-US" altLang="en-US" sz="1600" dirty="0">
                <a:solidFill>
                  <a:srgbClr val="F2AA82"/>
                </a:solidFill>
                <a:latin typeface="+mn-lt"/>
                <a:cs typeface="+mn-ea"/>
                <a:sym typeface="+mn-lt"/>
              </a:rPr>
              <a:t>F L O W		M A P </a:t>
            </a:r>
            <a:endParaRPr lang="en-US" altLang="en-US" sz="1600" dirty="0">
              <a:solidFill>
                <a:srgbClr val="F2AA82"/>
              </a:solidFill>
              <a:latin typeface="+mn-lt"/>
              <a:cs typeface="+mn-ea"/>
              <a:sym typeface="+mn-lt"/>
            </a:endParaRPr>
          </a:p>
        </p:txBody>
      </p:sp>
      <p:sp>
        <p:nvSpPr>
          <p:cNvPr id="39" name="Rectangle 23"/>
          <p:cNvSpPr>
            <a:spLocks noChangeArrowheads="1"/>
          </p:cNvSpPr>
          <p:nvPr/>
        </p:nvSpPr>
        <p:spPr bwMode="auto">
          <a:xfrm>
            <a:off x="4061460" y="3472180"/>
            <a:ext cx="407035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457200"/>
            <a:r>
              <a:rPr lang="en-US" altLang="en-US" sz="1600" dirty="0">
                <a:solidFill>
                  <a:schemeClr val="tx1">
                    <a:lumMod val="75000"/>
                    <a:lumOff val="25000"/>
                  </a:schemeClr>
                </a:solidFill>
                <a:latin typeface="+mn-lt"/>
                <a:cs typeface="+mn-ea"/>
                <a:sym typeface="+mn-lt"/>
              </a:rPr>
              <a:t>M 		A 		P		 S</a:t>
            </a:r>
            <a:endParaRPr lang="en-US" altLang="en-US" sz="1600" dirty="0">
              <a:solidFill>
                <a:schemeClr val="tx1">
                  <a:lumMod val="75000"/>
                  <a:lumOff val="25000"/>
                </a:schemeClr>
              </a:solidFill>
              <a:latin typeface="+mn-lt"/>
              <a:cs typeface="+mn-ea"/>
              <a:sym typeface="+mn-lt"/>
            </a:endParaRPr>
          </a:p>
        </p:txBody>
      </p:sp>
      <p:sp>
        <p:nvSpPr>
          <p:cNvPr id="52" name="Rectangle 19"/>
          <p:cNvSpPr>
            <a:spLocks noChangeArrowheads="1"/>
          </p:cNvSpPr>
          <p:nvPr/>
        </p:nvSpPr>
        <p:spPr bwMode="auto">
          <a:xfrm>
            <a:off x="7374412" y="4556046"/>
            <a:ext cx="149733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457200"/>
            <a:r>
              <a:rPr lang="en-US" altLang="en-US" sz="1600" dirty="0">
                <a:solidFill>
                  <a:schemeClr val="accent2"/>
                </a:solidFill>
                <a:latin typeface="+mn-lt"/>
                <a:cs typeface="+mn-ea"/>
                <a:sym typeface="+mn-lt"/>
              </a:rPr>
              <a:t>H E A T		M A P </a:t>
            </a:r>
            <a:endParaRPr lang="en-US" altLang="en-US" sz="1600" dirty="0">
              <a:solidFill>
                <a:schemeClr val="accent2"/>
              </a:solidFill>
              <a:latin typeface="+mn-lt"/>
              <a:cs typeface="+mn-ea"/>
              <a:sym typeface="+mn-lt"/>
            </a:endParaRPr>
          </a:p>
        </p:txBody>
      </p:sp>
      <p:sp>
        <p:nvSpPr>
          <p:cNvPr id="53" name="Rectangle 19"/>
          <p:cNvSpPr>
            <a:spLocks noChangeArrowheads="1"/>
          </p:cNvSpPr>
          <p:nvPr/>
        </p:nvSpPr>
        <p:spPr bwMode="auto">
          <a:xfrm>
            <a:off x="7110651" y="2286040"/>
            <a:ext cx="176085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457200"/>
            <a:r>
              <a:rPr lang="en-US" altLang="en-US" sz="1600" dirty="0">
                <a:solidFill>
                  <a:schemeClr val="accent2"/>
                </a:solidFill>
                <a:latin typeface="+mn-lt"/>
                <a:cs typeface="+mn-ea"/>
                <a:sym typeface="+mn-lt"/>
              </a:rPr>
              <a:t>P O I N T	      M A P </a:t>
            </a:r>
            <a:endParaRPr lang="en-US" altLang="en-US" sz="1600" dirty="0">
              <a:solidFill>
                <a:schemeClr val="accent2"/>
              </a:solidFill>
              <a:latin typeface="+mn-lt"/>
              <a:cs typeface="+mn-ea"/>
              <a:sym typeface="+mn-lt"/>
            </a:endParaRPr>
          </a:p>
        </p:txBody>
      </p:sp>
      <p:sp>
        <p:nvSpPr>
          <p:cNvPr id="54" name="Rectangle 19"/>
          <p:cNvSpPr>
            <a:spLocks noChangeArrowheads="1"/>
          </p:cNvSpPr>
          <p:nvPr/>
        </p:nvSpPr>
        <p:spPr bwMode="auto">
          <a:xfrm>
            <a:off x="3452258" y="2286040"/>
            <a:ext cx="149733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457200"/>
            <a:r>
              <a:rPr lang="en-US" altLang="en-US" sz="1600" dirty="0">
                <a:solidFill>
                  <a:schemeClr val="accent2"/>
                </a:solidFill>
                <a:latin typeface="+mn-lt"/>
                <a:cs typeface="+mn-ea"/>
                <a:sym typeface="+mn-lt"/>
              </a:rPr>
              <a:t>A R E A		M A P </a:t>
            </a:r>
            <a:endParaRPr lang="en-US" altLang="en-US" sz="1600" dirty="0">
              <a:solidFill>
                <a:schemeClr val="accent2"/>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70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strVal val="#ppt_w*0.70"/>
                                          </p:val>
                                        </p:tav>
                                        <p:tav tm="100000">
                                          <p:val>
                                            <p:strVal val="#ppt_w"/>
                                          </p:val>
                                        </p:tav>
                                      </p:tavLst>
                                    </p:anim>
                                    <p:anim calcmode="lin" valueType="num">
                                      <p:cBhvr>
                                        <p:cTn id="8" dur="250" fill="hold"/>
                                        <p:tgtEl>
                                          <p:spTgt spid="37"/>
                                        </p:tgtEl>
                                        <p:attrNameLst>
                                          <p:attrName>ppt_h</p:attrName>
                                        </p:attrNameLst>
                                      </p:cBhvr>
                                      <p:tavLst>
                                        <p:tav tm="0">
                                          <p:val>
                                            <p:strVal val="#ppt_h"/>
                                          </p:val>
                                        </p:tav>
                                        <p:tav tm="100000">
                                          <p:val>
                                            <p:strVal val="#ppt_h"/>
                                          </p:val>
                                        </p:tav>
                                      </p:tavLst>
                                    </p:anim>
                                    <p:animEffect transition="in" filter="fade">
                                      <p:cBhvr>
                                        <p:cTn id="9" dur="250"/>
                                        <p:tgtEl>
                                          <p:spTgt spid="37"/>
                                        </p:tgtEl>
                                      </p:cBhvr>
                                    </p:animEffect>
                                  </p:childTnLst>
                                </p:cTn>
                              </p:par>
                              <p:par>
                                <p:cTn id="10" presetID="14" presetClass="entr" presetSubtype="10" fill="hold" grpId="0" nodeType="withEffect">
                                  <p:stCondLst>
                                    <p:cond delay="900"/>
                                  </p:stCondLst>
                                  <p:iterate type="wd">
                                    <p:tmPct val="8000"/>
                                  </p:iterate>
                                  <p:childTnLst>
                                    <p:set>
                                      <p:cBhvr>
                                        <p:cTn id="11" dur="1" fill="hold">
                                          <p:stCondLst>
                                            <p:cond delay="0"/>
                                          </p:stCondLst>
                                        </p:cTn>
                                        <p:tgtEl>
                                          <p:spTgt spid="39"/>
                                        </p:tgtEl>
                                        <p:attrNameLst>
                                          <p:attrName>style.visibility</p:attrName>
                                        </p:attrNameLst>
                                      </p:cBhvr>
                                      <p:to>
                                        <p:strVal val="visible"/>
                                      </p:to>
                                    </p:set>
                                    <p:animEffect transition="in" filter="randombar(horizontal)">
                                      <p:cBhvr>
                                        <p:cTn id="12" dur="100"/>
                                        <p:tgtEl>
                                          <p:spTgt spid="39"/>
                                        </p:tgtEl>
                                      </p:cBhvr>
                                    </p:animEffect>
                                  </p:childTnLst>
                                </p:cTn>
                              </p:par>
                              <p:par>
                                <p:cTn id="13" presetID="17" presetClass="entr" presetSubtype="4" fill="hold" grpId="0" nodeType="withEffect">
                                  <p:stCondLst>
                                    <p:cond delay="1000"/>
                                  </p:stCondLst>
                                  <p:childTnLst>
                                    <p:set>
                                      <p:cBhvr>
                                        <p:cTn id="14" dur="1" fill="hold">
                                          <p:stCondLst>
                                            <p:cond delay="0"/>
                                          </p:stCondLst>
                                        </p:cTn>
                                        <p:tgtEl>
                                          <p:spTgt spid="33"/>
                                        </p:tgtEl>
                                        <p:attrNameLst>
                                          <p:attrName>style.visibility</p:attrName>
                                        </p:attrNameLst>
                                      </p:cBhvr>
                                      <p:to>
                                        <p:strVal val="visible"/>
                                      </p:to>
                                    </p:set>
                                    <p:anim calcmode="lin" valueType="num">
                                      <p:cBhvr>
                                        <p:cTn id="15" dur="250" fill="hold"/>
                                        <p:tgtEl>
                                          <p:spTgt spid="33"/>
                                        </p:tgtEl>
                                        <p:attrNameLst>
                                          <p:attrName>ppt_x</p:attrName>
                                        </p:attrNameLst>
                                      </p:cBhvr>
                                      <p:tavLst>
                                        <p:tav tm="0">
                                          <p:val>
                                            <p:strVal val="#ppt_x"/>
                                          </p:val>
                                        </p:tav>
                                        <p:tav tm="100000">
                                          <p:val>
                                            <p:strVal val="#ppt_x"/>
                                          </p:val>
                                        </p:tav>
                                      </p:tavLst>
                                    </p:anim>
                                    <p:anim calcmode="lin" valueType="num">
                                      <p:cBhvr>
                                        <p:cTn id="16" dur="250" fill="hold"/>
                                        <p:tgtEl>
                                          <p:spTgt spid="33"/>
                                        </p:tgtEl>
                                        <p:attrNameLst>
                                          <p:attrName>ppt_y</p:attrName>
                                        </p:attrNameLst>
                                      </p:cBhvr>
                                      <p:tavLst>
                                        <p:tav tm="0">
                                          <p:val>
                                            <p:strVal val="#ppt_y+#ppt_h/2"/>
                                          </p:val>
                                        </p:tav>
                                        <p:tav tm="100000">
                                          <p:val>
                                            <p:strVal val="#ppt_y"/>
                                          </p:val>
                                        </p:tav>
                                      </p:tavLst>
                                    </p:anim>
                                    <p:anim calcmode="lin" valueType="num">
                                      <p:cBhvr>
                                        <p:cTn id="17" dur="250" fill="hold"/>
                                        <p:tgtEl>
                                          <p:spTgt spid="33"/>
                                        </p:tgtEl>
                                        <p:attrNameLst>
                                          <p:attrName>ppt_w</p:attrName>
                                        </p:attrNameLst>
                                      </p:cBhvr>
                                      <p:tavLst>
                                        <p:tav tm="0">
                                          <p:val>
                                            <p:strVal val="#ppt_w"/>
                                          </p:val>
                                        </p:tav>
                                        <p:tav tm="100000">
                                          <p:val>
                                            <p:strVal val="#ppt_w"/>
                                          </p:val>
                                        </p:tav>
                                      </p:tavLst>
                                    </p:anim>
                                    <p:anim calcmode="lin" valueType="num">
                                      <p:cBhvr>
                                        <p:cTn id="18" dur="250" fill="hold"/>
                                        <p:tgtEl>
                                          <p:spTgt spid="33"/>
                                        </p:tgtEl>
                                        <p:attrNameLst>
                                          <p:attrName>ppt_h</p:attrName>
                                        </p:attrNameLst>
                                      </p:cBhvr>
                                      <p:tavLst>
                                        <p:tav tm="0">
                                          <p:val>
                                            <p:fltVal val="0"/>
                                          </p:val>
                                        </p:tav>
                                        <p:tav tm="100000">
                                          <p:val>
                                            <p:strVal val="#ppt_h"/>
                                          </p:val>
                                        </p:tav>
                                      </p:tavLst>
                                    </p:anim>
                                  </p:childTnLst>
                                </p:cTn>
                              </p:par>
                              <p:par>
                                <p:cTn id="19" presetID="17" presetClass="entr" presetSubtype="8" fill="hold" grpId="0" nodeType="withEffect">
                                  <p:stCondLst>
                                    <p:cond delay="1300"/>
                                  </p:stCondLst>
                                  <p:childTnLst>
                                    <p:set>
                                      <p:cBhvr>
                                        <p:cTn id="20" dur="1" fill="hold">
                                          <p:stCondLst>
                                            <p:cond delay="0"/>
                                          </p:stCondLst>
                                        </p:cTn>
                                        <p:tgtEl>
                                          <p:spTgt spid="36"/>
                                        </p:tgtEl>
                                        <p:attrNameLst>
                                          <p:attrName>style.visibility</p:attrName>
                                        </p:attrNameLst>
                                      </p:cBhvr>
                                      <p:to>
                                        <p:strVal val="visible"/>
                                      </p:to>
                                    </p:set>
                                    <p:anim calcmode="lin" valueType="num">
                                      <p:cBhvr>
                                        <p:cTn id="21" dur="250" fill="hold"/>
                                        <p:tgtEl>
                                          <p:spTgt spid="36"/>
                                        </p:tgtEl>
                                        <p:attrNameLst>
                                          <p:attrName>ppt_x</p:attrName>
                                        </p:attrNameLst>
                                      </p:cBhvr>
                                      <p:tavLst>
                                        <p:tav tm="0">
                                          <p:val>
                                            <p:strVal val="#ppt_x-#ppt_w/2"/>
                                          </p:val>
                                        </p:tav>
                                        <p:tav tm="100000">
                                          <p:val>
                                            <p:strVal val="#ppt_x"/>
                                          </p:val>
                                        </p:tav>
                                      </p:tavLst>
                                    </p:anim>
                                    <p:anim calcmode="lin" valueType="num">
                                      <p:cBhvr>
                                        <p:cTn id="22" dur="250" fill="hold"/>
                                        <p:tgtEl>
                                          <p:spTgt spid="36"/>
                                        </p:tgtEl>
                                        <p:attrNameLst>
                                          <p:attrName>ppt_y</p:attrName>
                                        </p:attrNameLst>
                                      </p:cBhvr>
                                      <p:tavLst>
                                        <p:tav tm="0">
                                          <p:val>
                                            <p:strVal val="#ppt_y"/>
                                          </p:val>
                                        </p:tav>
                                        <p:tav tm="100000">
                                          <p:val>
                                            <p:strVal val="#ppt_y"/>
                                          </p:val>
                                        </p:tav>
                                      </p:tavLst>
                                    </p:anim>
                                    <p:anim calcmode="lin" valueType="num">
                                      <p:cBhvr>
                                        <p:cTn id="23" dur="250" fill="hold"/>
                                        <p:tgtEl>
                                          <p:spTgt spid="36"/>
                                        </p:tgtEl>
                                        <p:attrNameLst>
                                          <p:attrName>ppt_w</p:attrName>
                                        </p:attrNameLst>
                                      </p:cBhvr>
                                      <p:tavLst>
                                        <p:tav tm="0">
                                          <p:val>
                                            <p:fltVal val="0"/>
                                          </p:val>
                                        </p:tav>
                                        <p:tav tm="100000">
                                          <p:val>
                                            <p:strVal val="#ppt_w"/>
                                          </p:val>
                                        </p:tav>
                                      </p:tavLst>
                                    </p:anim>
                                    <p:anim calcmode="lin" valueType="num">
                                      <p:cBhvr>
                                        <p:cTn id="24" dur="250" fill="hold"/>
                                        <p:tgtEl>
                                          <p:spTgt spid="36"/>
                                        </p:tgtEl>
                                        <p:attrNameLst>
                                          <p:attrName>ppt_h</p:attrName>
                                        </p:attrNameLst>
                                      </p:cBhvr>
                                      <p:tavLst>
                                        <p:tav tm="0">
                                          <p:val>
                                            <p:strVal val="#ppt_h"/>
                                          </p:val>
                                        </p:tav>
                                        <p:tav tm="100000">
                                          <p:val>
                                            <p:strVal val="#ppt_h"/>
                                          </p:val>
                                        </p:tav>
                                      </p:tavLst>
                                    </p:anim>
                                  </p:childTnLst>
                                </p:cTn>
                              </p:par>
                              <p:par>
                                <p:cTn id="25" presetID="17" presetClass="entr" presetSubtype="1" fill="hold" grpId="0" nodeType="withEffect">
                                  <p:stCondLst>
                                    <p:cond delay="160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50" fill="hold"/>
                                        <p:tgtEl>
                                          <p:spTgt spid="35"/>
                                        </p:tgtEl>
                                        <p:attrNameLst>
                                          <p:attrName>ppt_x</p:attrName>
                                        </p:attrNameLst>
                                      </p:cBhvr>
                                      <p:tavLst>
                                        <p:tav tm="0">
                                          <p:val>
                                            <p:strVal val="#ppt_x"/>
                                          </p:val>
                                        </p:tav>
                                        <p:tav tm="100000">
                                          <p:val>
                                            <p:strVal val="#ppt_x"/>
                                          </p:val>
                                        </p:tav>
                                      </p:tavLst>
                                    </p:anim>
                                    <p:anim calcmode="lin" valueType="num">
                                      <p:cBhvr>
                                        <p:cTn id="28" dur="250" fill="hold"/>
                                        <p:tgtEl>
                                          <p:spTgt spid="35"/>
                                        </p:tgtEl>
                                        <p:attrNameLst>
                                          <p:attrName>ppt_y</p:attrName>
                                        </p:attrNameLst>
                                      </p:cBhvr>
                                      <p:tavLst>
                                        <p:tav tm="0">
                                          <p:val>
                                            <p:strVal val="#ppt_y-#ppt_h/2"/>
                                          </p:val>
                                        </p:tav>
                                        <p:tav tm="100000">
                                          <p:val>
                                            <p:strVal val="#ppt_y"/>
                                          </p:val>
                                        </p:tav>
                                      </p:tavLst>
                                    </p:anim>
                                    <p:anim calcmode="lin" valueType="num">
                                      <p:cBhvr>
                                        <p:cTn id="29" dur="250" fill="hold"/>
                                        <p:tgtEl>
                                          <p:spTgt spid="35"/>
                                        </p:tgtEl>
                                        <p:attrNameLst>
                                          <p:attrName>ppt_w</p:attrName>
                                        </p:attrNameLst>
                                      </p:cBhvr>
                                      <p:tavLst>
                                        <p:tav tm="0">
                                          <p:val>
                                            <p:strVal val="#ppt_w"/>
                                          </p:val>
                                        </p:tav>
                                        <p:tav tm="100000">
                                          <p:val>
                                            <p:strVal val="#ppt_w"/>
                                          </p:val>
                                        </p:tav>
                                      </p:tavLst>
                                    </p:anim>
                                    <p:anim calcmode="lin" valueType="num">
                                      <p:cBhvr>
                                        <p:cTn id="30" dur="250" fill="hold"/>
                                        <p:tgtEl>
                                          <p:spTgt spid="35"/>
                                        </p:tgtEl>
                                        <p:attrNameLst>
                                          <p:attrName>ppt_h</p:attrName>
                                        </p:attrNameLst>
                                      </p:cBhvr>
                                      <p:tavLst>
                                        <p:tav tm="0">
                                          <p:val>
                                            <p:fltVal val="0"/>
                                          </p:val>
                                        </p:tav>
                                        <p:tav tm="100000">
                                          <p:val>
                                            <p:strVal val="#ppt_h"/>
                                          </p:val>
                                        </p:tav>
                                      </p:tavLst>
                                    </p:anim>
                                  </p:childTnLst>
                                </p:cTn>
                              </p:par>
                              <p:par>
                                <p:cTn id="31" presetID="17" presetClass="entr" presetSubtype="2" fill="hold" grpId="0" nodeType="withEffect">
                                  <p:stCondLst>
                                    <p:cond delay="1900"/>
                                  </p:stCondLst>
                                  <p:childTnLst>
                                    <p:set>
                                      <p:cBhvr>
                                        <p:cTn id="32" dur="1" fill="hold">
                                          <p:stCondLst>
                                            <p:cond delay="0"/>
                                          </p:stCondLst>
                                        </p:cTn>
                                        <p:tgtEl>
                                          <p:spTgt spid="34"/>
                                        </p:tgtEl>
                                        <p:attrNameLst>
                                          <p:attrName>style.visibility</p:attrName>
                                        </p:attrNameLst>
                                      </p:cBhvr>
                                      <p:to>
                                        <p:strVal val="visible"/>
                                      </p:to>
                                    </p:set>
                                    <p:anim calcmode="lin" valueType="num">
                                      <p:cBhvr>
                                        <p:cTn id="33" dur="250" fill="hold"/>
                                        <p:tgtEl>
                                          <p:spTgt spid="34"/>
                                        </p:tgtEl>
                                        <p:attrNameLst>
                                          <p:attrName>ppt_x</p:attrName>
                                        </p:attrNameLst>
                                      </p:cBhvr>
                                      <p:tavLst>
                                        <p:tav tm="0">
                                          <p:val>
                                            <p:strVal val="#ppt_x+#ppt_w/2"/>
                                          </p:val>
                                        </p:tav>
                                        <p:tav tm="100000">
                                          <p:val>
                                            <p:strVal val="#ppt_x"/>
                                          </p:val>
                                        </p:tav>
                                      </p:tavLst>
                                    </p:anim>
                                    <p:anim calcmode="lin" valueType="num">
                                      <p:cBhvr>
                                        <p:cTn id="34" dur="250" fill="hold"/>
                                        <p:tgtEl>
                                          <p:spTgt spid="34"/>
                                        </p:tgtEl>
                                        <p:attrNameLst>
                                          <p:attrName>ppt_y</p:attrName>
                                        </p:attrNameLst>
                                      </p:cBhvr>
                                      <p:tavLst>
                                        <p:tav tm="0">
                                          <p:val>
                                            <p:strVal val="#ppt_y"/>
                                          </p:val>
                                        </p:tav>
                                        <p:tav tm="100000">
                                          <p:val>
                                            <p:strVal val="#ppt_y"/>
                                          </p:val>
                                        </p:tav>
                                      </p:tavLst>
                                    </p:anim>
                                    <p:anim calcmode="lin" valueType="num">
                                      <p:cBhvr>
                                        <p:cTn id="35" dur="250" fill="hold"/>
                                        <p:tgtEl>
                                          <p:spTgt spid="34"/>
                                        </p:tgtEl>
                                        <p:attrNameLst>
                                          <p:attrName>ppt_w</p:attrName>
                                        </p:attrNameLst>
                                      </p:cBhvr>
                                      <p:tavLst>
                                        <p:tav tm="0">
                                          <p:val>
                                            <p:fltVal val="0"/>
                                          </p:val>
                                        </p:tav>
                                        <p:tav tm="100000">
                                          <p:val>
                                            <p:strVal val="#ppt_w"/>
                                          </p:val>
                                        </p:tav>
                                      </p:tavLst>
                                    </p:anim>
                                    <p:anim calcmode="lin" valueType="num">
                                      <p:cBhvr>
                                        <p:cTn id="36" dur="25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5" grpId="0" bldLvl="0" animBg="1"/>
      <p:bldP spid="36" grpId="0" bldLvl="0" animBg="1"/>
      <p:bldP spid="37" grpId="0" bldLvl="0" animBg="1"/>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
          <p:cNvSpPr txBox="1"/>
          <p:nvPr/>
        </p:nvSpPr>
        <p:spPr>
          <a:xfrm>
            <a:off x="1423671" y="4831424"/>
            <a:ext cx="2803524" cy="276860"/>
          </a:xfrm>
          <a:prstGeom prst="rect">
            <a:avLst/>
          </a:prstGeom>
          <a:noFill/>
        </p:spPr>
        <p:txBody>
          <a:bodyPr wrap="square" lIns="0" tIns="0" rIns="0" bIns="0" rtlCol="0">
            <a:spAutoFit/>
          </a:bodyPr>
          <a:lstStyle/>
          <a:p>
            <a:pPr algn="ctr"/>
            <a:r>
              <a:rPr lang="en-US" altLang="zh-CN" dirty="0">
                <a:solidFill>
                  <a:schemeClr val="bg1"/>
                </a:solidFill>
                <a:cs typeface="+mn-ea"/>
                <a:sym typeface="+mn-lt"/>
              </a:rPr>
              <a:t>Maula Balqis Ansya Aulia</a:t>
            </a:r>
            <a:endParaRPr lang="en-US" altLang="zh-CN" dirty="0">
              <a:solidFill>
                <a:schemeClr val="bg1"/>
              </a:solidFill>
              <a:cs typeface="+mn-ea"/>
              <a:sym typeface="+mn-lt"/>
            </a:endParaRPr>
          </a:p>
        </p:txBody>
      </p:sp>
      <p:sp>
        <p:nvSpPr>
          <p:cNvPr id="14" name="TextBox 11"/>
          <p:cNvSpPr txBox="1"/>
          <p:nvPr/>
        </p:nvSpPr>
        <p:spPr>
          <a:xfrm>
            <a:off x="1423671" y="5491907"/>
            <a:ext cx="2803524" cy="276860"/>
          </a:xfrm>
          <a:prstGeom prst="rect">
            <a:avLst/>
          </a:prstGeom>
          <a:noFill/>
        </p:spPr>
        <p:txBody>
          <a:bodyPr wrap="square" lIns="0" tIns="0" rIns="91440" bIns="0" rtlCol="0">
            <a:spAutoFit/>
          </a:bodyPr>
          <a:lstStyle/>
          <a:p>
            <a:pPr algn="ctr">
              <a:lnSpc>
                <a:spcPct val="150000"/>
              </a:lnSpc>
              <a:spcAft>
                <a:spcPts val="1200"/>
              </a:spcAft>
            </a:pPr>
            <a:r>
              <a:rPr lang="en-US" altLang="zh-CN" sz="1200" dirty="0">
                <a:solidFill>
                  <a:schemeClr val="bg1"/>
                </a:solidFill>
                <a:cs typeface="+mn-ea"/>
                <a:sym typeface="+mn-lt"/>
              </a:rPr>
              <a:t>17 / 2241720246</a:t>
            </a:r>
            <a:endParaRPr lang="en-US" altLang="zh-CN" sz="1200" dirty="0">
              <a:solidFill>
                <a:schemeClr val="bg1"/>
              </a:solidFill>
              <a:cs typeface="+mn-ea"/>
              <a:sym typeface="+mn-lt"/>
            </a:endParaRPr>
          </a:p>
        </p:txBody>
      </p:sp>
      <p:cxnSp>
        <p:nvCxnSpPr>
          <p:cNvPr id="15" name="Straight Connector 12"/>
          <p:cNvCxnSpPr/>
          <p:nvPr/>
        </p:nvCxnSpPr>
        <p:spPr>
          <a:xfrm>
            <a:off x="2498734" y="5300482"/>
            <a:ext cx="65339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0"/>
          <p:cNvSpPr txBox="1"/>
          <p:nvPr/>
        </p:nvSpPr>
        <p:spPr>
          <a:xfrm>
            <a:off x="8382003" y="4651084"/>
            <a:ext cx="2803524" cy="553720"/>
          </a:xfrm>
          <a:prstGeom prst="rect">
            <a:avLst/>
          </a:prstGeom>
          <a:noFill/>
        </p:spPr>
        <p:txBody>
          <a:bodyPr wrap="square" lIns="0" tIns="0" rIns="0" bIns="0" rtlCol="0">
            <a:spAutoFit/>
          </a:bodyPr>
          <a:lstStyle/>
          <a:p>
            <a:pPr algn="ctr"/>
            <a:r>
              <a:rPr lang="en-US" altLang="zh-CN" dirty="0">
                <a:solidFill>
                  <a:schemeClr val="bg1"/>
                </a:solidFill>
                <a:cs typeface="+mn-ea"/>
                <a:sym typeface="+mn-lt"/>
              </a:rPr>
              <a:t>Gastiadirijal Naufaldy Kestiyanto</a:t>
            </a:r>
            <a:endParaRPr lang="en-US" altLang="zh-CN" dirty="0">
              <a:solidFill>
                <a:schemeClr val="bg1"/>
              </a:solidFill>
              <a:cs typeface="+mn-ea"/>
              <a:sym typeface="+mn-lt"/>
            </a:endParaRPr>
          </a:p>
        </p:txBody>
      </p:sp>
      <p:sp>
        <p:nvSpPr>
          <p:cNvPr id="17" name="TextBox 11"/>
          <p:cNvSpPr txBox="1"/>
          <p:nvPr/>
        </p:nvSpPr>
        <p:spPr>
          <a:xfrm>
            <a:off x="8382003" y="5426502"/>
            <a:ext cx="2803524" cy="276860"/>
          </a:xfrm>
          <a:prstGeom prst="rect">
            <a:avLst/>
          </a:prstGeom>
          <a:noFill/>
        </p:spPr>
        <p:txBody>
          <a:bodyPr wrap="square" lIns="0" tIns="0" rIns="91440" bIns="0" rtlCol="0">
            <a:spAutoFit/>
          </a:bodyPr>
          <a:lstStyle/>
          <a:p>
            <a:pPr algn="ctr">
              <a:lnSpc>
                <a:spcPct val="150000"/>
              </a:lnSpc>
              <a:spcAft>
                <a:spcPts val="1200"/>
              </a:spcAft>
            </a:pPr>
            <a:r>
              <a:rPr lang="en-US" altLang="zh-CN" sz="1200" dirty="0">
                <a:solidFill>
                  <a:schemeClr val="bg1"/>
                </a:solidFill>
                <a:cs typeface="+mn-ea"/>
                <a:sym typeface="+mn-lt"/>
              </a:rPr>
              <a:t>11/ 2241720001</a:t>
            </a:r>
            <a:endParaRPr lang="en-US" altLang="zh-CN" sz="1200" dirty="0">
              <a:solidFill>
                <a:schemeClr val="bg1"/>
              </a:solidFill>
              <a:cs typeface="+mn-ea"/>
              <a:sym typeface="+mn-lt"/>
            </a:endParaRPr>
          </a:p>
        </p:txBody>
      </p:sp>
      <p:cxnSp>
        <p:nvCxnSpPr>
          <p:cNvPr id="18" name="Straight Connector 12"/>
          <p:cNvCxnSpPr/>
          <p:nvPr/>
        </p:nvCxnSpPr>
        <p:spPr>
          <a:xfrm>
            <a:off x="9457066" y="5235077"/>
            <a:ext cx="65339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Placeholder 5" descr="WhatsApp Image 2022-11-13 at 19.20.49"/>
          <p:cNvPicPr>
            <a:picLocks noChangeAspect="1"/>
          </p:cNvPicPr>
          <p:nvPr>
            <p:ph type="pic" sz="quarter" idx="11"/>
          </p:nvPr>
        </p:nvPicPr>
        <p:blipFill>
          <a:blip r:embed="rId1"/>
          <a:stretch>
            <a:fillRect/>
          </a:stretch>
        </p:blipFill>
        <p:spPr>
          <a:xfrm>
            <a:off x="1423670" y="758190"/>
            <a:ext cx="2803525" cy="3737610"/>
          </a:xfrm>
          <a:prstGeom prst="rect">
            <a:avLst/>
          </a:prstGeom>
        </p:spPr>
      </p:pic>
      <p:pic>
        <p:nvPicPr>
          <p:cNvPr id="8" name="Picture Placeholder 7" descr="BAGAS"/>
          <p:cNvPicPr>
            <a:picLocks noChangeAspect="1"/>
          </p:cNvPicPr>
          <p:nvPr>
            <p:ph type="pic" sz="quarter" idx="12"/>
          </p:nvPr>
        </p:nvPicPr>
        <p:blipFill>
          <a:blip r:embed="rId2"/>
          <a:stretch>
            <a:fillRect/>
          </a:stretch>
        </p:blipFill>
        <p:spPr>
          <a:xfrm>
            <a:off x="8382000" y="692785"/>
            <a:ext cx="2803525" cy="3737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90"/>
                                          </p:val>
                                        </p:tav>
                                        <p:tav tm="100000">
                                          <p:val>
                                            <p:fltVal val="0"/>
                                          </p:val>
                                        </p:tav>
                                      </p:tavLst>
                                    </p:anim>
                                    <p:animEffect transition="in" filter="fade">
                                      <p:cBhvr>
                                        <p:cTn id="22" dur="1000"/>
                                        <p:tgtEl>
                                          <p:spTgt spid="1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style.rotation</p:attrName>
                                        </p:attrNameLst>
                                      </p:cBhvr>
                                      <p:tavLst>
                                        <p:tav tm="0">
                                          <p:val>
                                            <p:fltVal val="90"/>
                                          </p:val>
                                        </p:tav>
                                        <p:tav tm="100000">
                                          <p:val>
                                            <p:fltVal val="0"/>
                                          </p:val>
                                        </p:tav>
                                      </p:tavLst>
                                    </p:anim>
                                    <p:animEffect transition="in" filter="fade">
                                      <p:cBhvr>
                                        <p:cTn id="28" dur="1000"/>
                                        <p:tgtEl>
                                          <p:spTgt spid="1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style.rotation</p:attrName>
                                        </p:attrNameLst>
                                      </p:cBhvr>
                                      <p:tavLst>
                                        <p:tav tm="0">
                                          <p:val>
                                            <p:fltVal val="90"/>
                                          </p:val>
                                        </p:tav>
                                        <p:tav tm="100000">
                                          <p:val>
                                            <p:fltVal val="0"/>
                                          </p:val>
                                        </p:tav>
                                      </p:tavLst>
                                    </p:anim>
                                    <p:animEffect transition="in" filter="fade">
                                      <p:cBhvr>
                                        <p:cTn id="34" dur="1000"/>
                                        <p:tgtEl>
                                          <p:spTgt spid="17"/>
                                        </p:tgtEl>
                                      </p:cBhvr>
                                    </p:animEffect>
                                  </p:childTnLst>
                                </p:cTn>
                              </p:par>
                              <p:par>
                                <p:cTn id="35" presetID="3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0" fill="hold"/>
                                        <p:tgtEl>
                                          <p:spTgt spid="18"/>
                                        </p:tgtEl>
                                        <p:attrNameLst>
                                          <p:attrName>ppt_w</p:attrName>
                                        </p:attrNameLst>
                                      </p:cBhvr>
                                      <p:tavLst>
                                        <p:tav tm="0">
                                          <p:val>
                                            <p:fltVal val="0"/>
                                          </p:val>
                                        </p:tav>
                                        <p:tav tm="100000">
                                          <p:val>
                                            <p:strVal val="#ppt_w"/>
                                          </p:val>
                                        </p:tav>
                                      </p:tavLst>
                                    </p:anim>
                                    <p:anim calcmode="lin" valueType="num">
                                      <p:cBhvr>
                                        <p:cTn id="38" dur="1000" fill="hold"/>
                                        <p:tgtEl>
                                          <p:spTgt spid="18"/>
                                        </p:tgtEl>
                                        <p:attrNameLst>
                                          <p:attrName>ppt_h</p:attrName>
                                        </p:attrNameLst>
                                      </p:cBhvr>
                                      <p:tavLst>
                                        <p:tav tm="0">
                                          <p:val>
                                            <p:fltVal val="0"/>
                                          </p:val>
                                        </p:tav>
                                        <p:tav tm="100000">
                                          <p:val>
                                            <p:strVal val="#ppt_h"/>
                                          </p:val>
                                        </p:tav>
                                      </p:tavLst>
                                    </p:anim>
                                    <p:anim calcmode="lin" valueType="num">
                                      <p:cBhvr>
                                        <p:cTn id="39" dur="1000" fill="hold"/>
                                        <p:tgtEl>
                                          <p:spTgt spid="18"/>
                                        </p:tgtEl>
                                        <p:attrNameLst>
                                          <p:attrName>style.rotation</p:attrName>
                                        </p:attrNameLst>
                                      </p:cBhvr>
                                      <p:tavLst>
                                        <p:tav tm="0">
                                          <p:val>
                                            <p:fltVal val="90"/>
                                          </p:val>
                                        </p:tav>
                                        <p:tav tm="100000">
                                          <p:val>
                                            <p:fltVal val="0"/>
                                          </p:val>
                                        </p:tav>
                                      </p:tavLst>
                                    </p:anim>
                                    <p:animEffect transition="in" filter="fade">
                                      <p:cBhvr>
                                        <p:cTn id="4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275" y="716915"/>
            <a:ext cx="5440680" cy="553720"/>
          </a:xfrm>
          <a:prstGeom prst="rect">
            <a:avLst/>
          </a:prstGeom>
          <a:noFill/>
        </p:spPr>
        <p:txBody>
          <a:bodyPr wrap="square" lIns="0" tIns="0" rIns="0" bIns="0" rtlCol="0">
            <a:spAutoFit/>
          </a:bodyPr>
          <a:p>
            <a:r>
              <a:rPr lang="en-US" altLang="zh-CN" sz="3600" b="1" dirty="0">
                <a:solidFill>
                  <a:schemeClr val="accent2"/>
                </a:solidFill>
                <a:cs typeface="+mn-ea"/>
                <a:sym typeface="+mn-lt"/>
              </a:rPr>
              <a:t>Area Map</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3231515"/>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tx1">
                    <a:lumMod val="75000"/>
                    <a:lumOff val="25000"/>
                  </a:schemeClr>
                </a:solidFill>
                <a:cs typeface="+mn-ea"/>
                <a:sym typeface="+mn-lt"/>
              </a:rPr>
              <a:t>A regional map is a map that uses colors to represent the distribution of a range of values on the map.</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examples: data comparison and distribution</a:t>
            </a:r>
            <a:endParaRPr lang="en-US" altLang="zh-CN" sz="2000" dirty="0">
              <a:solidFill>
                <a:schemeClr val="tx1">
                  <a:lumMod val="75000"/>
                  <a:lumOff val="25000"/>
                </a:schemeClr>
              </a:solidFill>
              <a:cs typeface="+mn-ea"/>
              <a:sym typeface="+mn-lt"/>
            </a:endParaRPr>
          </a:p>
        </p:txBody>
      </p:sp>
      <p:pic>
        <p:nvPicPr>
          <p:cNvPr id="3" name="Picture Placeholder 2" descr="map"/>
          <p:cNvPicPr>
            <a:picLocks noChangeAspect="1"/>
          </p:cNvPicPr>
          <p:nvPr/>
        </p:nvPicPr>
        <p:blipFill>
          <a:blip r:embed="rId1"/>
          <a:stretch>
            <a:fillRect/>
          </a:stretch>
        </p:blipFill>
        <p:spPr>
          <a:xfrm>
            <a:off x="4855210" y="2625090"/>
            <a:ext cx="6923405" cy="3790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675"/>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27894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275" y="725170"/>
            <a:ext cx="5440680" cy="553720"/>
          </a:xfrm>
          <a:prstGeom prst="rect">
            <a:avLst/>
          </a:prstGeom>
          <a:noFill/>
        </p:spPr>
        <p:txBody>
          <a:bodyPr wrap="square" lIns="0" tIns="0" rIns="0" bIns="0" rtlCol="0">
            <a:spAutoFit/>
          </a:bodyPr>
          <a:p>
            <a:r>
              <a:rPr lang="en-US" altLang="zh-CN" sz="3600" b="1" dirty="0">
                <a:solidFill>
                  <a:schemeClr val="accent2"/>
                </a:solidFill>
                <a:cs typeface="+mn-ea"/>
                <a:sym typeface="+mn-lt"/>
              </a:rPr>
              <a:t>Point Map</a:t>
            </a:r>
            <a:endParaRPr lang="en-US" altLang="zh-CN" sz="3600" b="1" dirty="0">
              <a:solidFill>
                <a:schemeClr val="accent2"/>
              </a:solidFill>
              <a:cs typeface="+mn-ea"/>
              <a:sym typeface="+mn-lt"/>
            </a:endParaRPr>
          </a:p>
        </p:txBody>
      </p:sp>
      <p:sp>
        <p:nvSpPr>
          <p:cNvPr id="9" name="TextBox 3"/>
          <p:cNvSpPr txBox="1"/>
          <p:nvPr/>
        </p:nvSpPr>
        <p:spPr>
          <a:xfrm>
            <a:off x="295275" y="1067435"/>
            <a:ext cx="5695950" cy="5847715"/>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A point map</a:t>
            </a:r>
            <a:r>
              <a:rPr lang="en-US" altLang="zh-CN" sz="2000" dirty="0">
                <a:solidFill>
                  <a:schemeClr val="tx1">
                    <a:lumMod val="75000"/>
                    <a:lumOff val="25000"/>
                  </a:schemeClr>
                </a:solidFill>
                <a:cs typeface="+mn-ea"/>
                <a:sym typeface="+mn-lt"/>
              </a:rPr>
              <a:t> is a method of displaying the geographical distribution of data by placing equally sized points on a geographical background.</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 data distribution</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If you replace the dots with bubbles, then the point map can not only show the distribution but also roughly compare the size of the data in each area.</a:t>
            </a:r>
            <a:endParaRPr lang="en-US" altLang="zh-CN" sz="2000" dirty="0">
              <a:solidFill>
                <a:schemeClr val="tx1">
                  <a:lumMod val="75000"/>
                  <a:lumOff val="25000"/>
                </a:schemeClr>
              </a:solidFill>
              <a:cs typeface="+mn-ea"/>
              <a:sym typeface="+mn-lt"/>
            </a:endParaRPr>
          </a:p>
        </p:txBody>
      </p:sp>
      <p:pic>
        <p:nvPicPr>
          <p:cNvPr id="10" name="Picture Placeholder 9" descr="pointmap"/>
          <p:cNvPicPr>
            <a:picLocks noChangeAspect="1"/>
          </p:cNvPicPr>
          <p:nvPr/>
        </p:nvPicPr>
        <p:blipFill>
          <a:blip r:embed="rId1"/>
          <a:stretch>
            <a:fillRect/>
          </a:stretch>
        </p:blipFill>
        <p:spPr>
          <a:xfrm>
            <a:off x="5163185" y="930275"/>
            <a:ext cx="6741795" cy="3691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699"/>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275" y="725170"/>
            <a:ext cx="5440680" cy="553720"/>
          </a:xfrm>
          <a:prstGeom prst="rect">
            <a:avLst/>
          </a:prstGeom>
          <a:noFill/>
        </p:spPr>
        <p:txBody>
          <a:bodyPr wrap="square" lIns="0" tIns="0" rIns="0" bIns="0" rtlCol="0">
            <a:spAutoFit/>
          </a:bodyPr>
          <a:p>
            <a:r>
              <a:rPr lang="en-US" altLang="zh-CN" sz="3600" b="1" dirty="0">
                <a:solidFill>
                  <a:schemeClr val="accent2"/>
                </a:solidFill>
                <a:cs typeface="+mn-ea"/>
                <a:sym typeface="+mn-lt"/>
              </a:rPr>
              <a:t>Flow Map</a:t>
            </a:r>
            <a:endParaRPr lang="en-US" altLang="zh-CN" sz="3600" b="1" dirty="0">
              <a:solidFill>
                <a:schemeClr val="accent2"/>
              </a:solidFill>
              <a:cs typeface="+mn-ea"/>
              <a:sym typeface="+mn-lt"/>
            </a:endParaRPr>
          </a:p>
        </p:txBody>
      </p:sp>
      <p:sp>
        <p:nvSpPr>
          <p:cNvPr id="9" name="TextBox 3"/>
          <p:cNvSpPr txBox="1"/>
          <p:nvPr/>
        </p:nvSpPr>
        <p:spPr>
          <a:xfrm>
            <a:off x="288290" y="1278890"/>
            <a:ext cx="4800600" cy="3231515"/>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A flow map</a:t>
            </a:r>
            <a:r>
              <a:rPr lang="en-US" altLang="zh-CN" sz="2000" dirty="0">
                <a:cs typeface="+mn-ea"/>
                <a:sym typeface="+mn-lt"/>
              </a:rPr>
              <a:t> is a type of thematic map that uses linear symbols to represent movement.</a:t>
            </a:r>
            <a:endParaRPr lang="en-US" altLang="zh-CN" sz="2000" dirty="0">
              <a:cs typeface="+mn-ea"/>
              <a:sym typeface="+mn-lt"/>
            </a:endParaRPr>
          </a:p>
          <a:p>
            <a:pPr>
              <a:lnSpc>
                <a:spcPct val="200000"/>
              </a:lnSpc>
              <a:spcAft>
                <a:spcPts val="1200"/>
              </a:spcAft>
            </a:pPr>
            <a:r>
              <a:rPr lang="en-US" altLang="zh-CN" sz="2000" dirty="0">
                <a:cs typeface="+mn-ea"/>
                <a:sym typeface="+mn-lt"/>
              </a:rPr>
              <a:t>Usage examples: data flow, distribution and comparison</a:t>
            </a:r>
            <a:endParaRPr lang="en-US" altLang="zh-CN" sz="2000" dirty="0">
              <a:cs typeface="+mn-ea"/>
              <a:sym typeface="+mn-lt"/>
            </a:endParaRPr>
          </a:p>
        </p:txBody>
      </p:sp>
      <p:pic>
        <p:nvPicPr>
          <p:cNvPr id="14" name="Picture Placeholder 13" descr="flowmap"/>
          <p:cNvPicPr>
            <a:picLocks noChangeAspect="1"/>
          </p:cNvPicPr>
          <p:nvPr/>
        </p:nvPicPr>
        <p:blipFill>
          <a:blip r:embed="rId1"/>
          <a:stretch>
            <a:fillRect/>
          </a:stretch>
        </p:blipFill>
        <p:spPr>
          <a:xfrm>
            <a:off x="4939665" y="2017395"/>
            <a:ext cx="6720840" cy="3669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675"/>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275" y="725170"/>
            <a:ext cx="5440680" cy="553720"/>
          </a:xfrm>
          <a:prstGeom prst="rect">
            <a:avLst/>
          </a:prstGeom>
          <a:noFill/>
        </p:spPr>
        <p:txBody>
          <a:bodyPr wrap="square" lIns="0" tIns="0" rIns="0" bIns="0" rtlCol="0">
            <a:spAutoFit/>
          </a:bodyPr>
          <a:p>
            <a:r>
              <a:rPr lang="en-US" altLang="zh-CN" sz="3600" b="1" dirty="0">
                <a:solidFill>
                  <a:schemeClr val="accent2"/>
                </a:solidFill>
                <a:cs typeface="+mn-ea"/>
                <a:sym typeface="+mn-lt"/>
              </a:rPr>
              <a:t>Heat Map</a:t>
            </a:r>
            <a:endParaRPr lang="en-US" altLang="zh-CN" sz="3600" b="1" dirty="0">
              <a:solidFill>
                <a:schemeClr val="accent2"/>
              </a:solidFill>
              <a:cs typeface="+mn-ea"/>
              <a:sym typeface="+mn-lt"/>
            </a:endParaRPr>
          </a:p>
        </p:txBody>
      </p:sp>
      <p:sp>
        <p:nvSpPr>
          <p:cNvPr id="9" name="TextBox 3"/>
          <p:cNvSpPr txBox="1"/>
          <p:nvPr/>
        </p:nvSpPr>
        <p:spPr>
          <a:xfrm>
            <a:off x="288290" y="1278890"/>
            <a:ext cx="4800600" cy="4462780"/>
          </a:xfrm>
          <a:prstGeom prst="rect">
            <a:avLst/>
          </a:prstGeom>
          <a:noFill/>
        </p:spPr>
        <p:txBody>
          <a:bodyPr wrap="square" lIns="0" tIns="0" rIns="91440" bIns="0" rtlCol="0">
            <a:spAutoFit/>
          </a:bodyPr>
          <a:p>
            <a:pPr>
              <a:lnSpc>
                <a:spcPct val="200000"/>
              </a:lnSpc>
              <a:spcAft>
                <a:spcPts val="1200"/>
              </a:spcAft>
            </a:pPr>
            <a:r>
              <a:rPr lang="en-US" altLang="zh-CN" sz="2000" dirty="0">
                <a:cs typeface="+mn-ea"/>
                <a:sym typeface="+mn-lt"/>
              </a:rPr>
              <a:t>Heat map is used to show the weight of each point in a geographical area. Besides the map used as the background, you can also use other images. Colors in a heat map usually indicate density.</a:t>
            </a:r>
            <a:endParaRPr lang="en-US" altLang="zh-CN" sz="2000" dirty="0">
              <a:cs typeface="+mn-ea"/>
              <a:sym typeface="+mn-lt"/>
            </a:endParaRPr>
          </a:p>
          <a:p>
            <a:pPr>
              <a:lnSpc>
                <a:spcPct val="200000"/>
              </a:lnSpc>
              <a:spcAft>
                <a:spcPts val="1200"/>
              </a:spcAft>
            </a:pPr>
            <a:r>
              <a:rPr lang="en-US" altLang="zh-CN" sz="2000" dirty="0">
                <a:cs typeface="+mn-ea"/>
                <a:sym typeface="+mn-lt"/>
              </a:rPr>
              <a:t>Usage examples: regional visits, heat distribution, distribution of various things</a:t>
            </a:r>
            <a:endParaRPr lang="en-US" altLang="zh-CN" sz="2000" dirty="0">
              <a:cs typeface="+mn-ea"/>
              <a:sym typeface="+mn-lt"/>
            </a:endParaRPr>
          </a:p>
        </p:txBody>
      </p:sp>
      <p:pic>
        <p:nvPicPr>
          <p:cNvPr id="16" name="Picture Placeholder 15" descr="heatmap"/>
          <p:cNvPicPr>
            <a:picLocks noChangeAspect="1"/>
          </p:cNvPicPr>
          <p:nvPr/>
        </p:nvPicPr>
        <p:blipFill>
          <a:blip r:embed="rId1"/>
          <a:stretch>
            <a:fillRect/>
          </a:stretch>
        </p:blipFill>
        <p:spPr>
          <a:xfrm>
            <a:off x="5088890" y="1354455"/>
            <a:ext cx="6810375" cy="3717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675"/>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332605" y="3244850"/>
            <a:ext cx="3526790" cy="708025"/>
          </a:xfrm>
          <a:prstGeom prst="rect">
            <a:avLst/>
          </a:prstGeom>
        </p:spPr>
        <p:txBody>
          <a:bodyPr wrap="square">
            <a:spAutoFit/>
          </a:bodyPr>
          <a:lstStyle/>
          <a:p>
            <a:pPr algn="dist"/>
            <a:r>
              <a:rPr lang="en-US" altLang="zh-CN" sz="4000" b="1" dirty="0">
                <a:solidFill>
                  <a:schemeClr val="bg1"/>
                </a:solidFill>
                <a:cs typeface="+mn-ea"/>
                <a:sym typeface="+mn-lt"/>
              </a:rPr>
              <a:t>THANKS</a:t>
            </a:r>
            <a:endParaRPr lang="en-US" altLang="zh-CN" sz="4000" b="1" dirty="0">
              <a:solidFill>
                <a:schemeClr val="bg1"/>
              </a:solidFill>
              <a:cs typeface="+mn-ea"/>
              <a:sym typeface="+mn-lt"/>
            </a:endParaRPr>
          </a:p>
        </p:txBody>
      </p:sp>
      <p:sp>
        <p:nvSpPr>
          <p:cNvPr id="13" name="矩形 12"/>
          <p:cNvSpPr/>
          <p:nvPr/>
        </p:nvSpPr>
        <p:spPr>
          <a:xfrm>
            <a:off x="2516294" y="1871980"/>
            <a:ext cx="7159413" cy="311404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525872" y="183154"/>
            <a:ext cx="1438394" cy="1852751"/>
          </a:xfrm>
          <a:prstGeom prst="rect">
            <a:avLst/>
          </a:prstGeom>
        </p:spPr>
        <p:txBody>
          <a:bodyPr wrap="square">
            <a:spAutoFit/>
          </a:bodyPr>
          <a:lstStyle/>
          <a:p>
            <a:pPr algn="dist">
              <a:lnSpc>
                <a:spcPct val="300000"/>
              </a:lnSpc>
            </a:pPr>
            <a:r>
              <a:rPr lang="en-US" altLang="zh-CN" sz="1000" dirty="0">
                <a:solidFill>
                  <a:schemeClr val="bg1">
                    <a:alpha val="70000"/>
                  </a:schemeClr>
                </a:solidFill>
                <a:cs typeface="+mn-ea"/>
                <a:sym typeface="+mn-lt"/>
              </a:rPr>
              <a:t>BUSI</a:t>
            </a:r>
            <a:endParaRPr lang="en-US" altLang="zh-CN" sz="1000" dirty="0">
              <a:solidFill>
                <a:schemeClr val="bg1">
                  <a:alpha val="70000"/>
                </a:schemeClr>
              </a:solidFill>
              <a:cs typeface="+mn-ea"/>
              <a:sym typeface="+mn-lt"/>
            </a:endParaRPr>
          </a:p>
          <a:p>
            <a:pPr algn="dist">
              <a:lnSpc>
                <a:spcPct val="300000"/>
              </a:lnSpc>
            </a:pPr>
            <a:r>
              <a:rPr lang="en-US" altLang="zh-CN" sz="1000" dirty="0">
                <a:solidFill>
                  <a:schemeClr val="bg1">
                    <a:alpha val="70000"/>
                  </a:schemeClr>
                </a:solidFill>
                <a:cs typeface="+mn-ea"/>
                <a:sym typeface="+mn-lt"/>
              </a:rPr>
              <a:t>NESS</a:t>
            </a:r>
            <a:endParaRPr lang="en-US" altLang="zh-CN" sz="1000" dirty="0">
              <a:solidFill>
                <a:schemeClr val="bg1">
                  <a:alpha val="70000"/>
                </a:schemeClr>
              </a:solidFill>
              <a:cs typeface="+mn-ea"/>
              <a:sym typeface="+mn-lt"/>
            </a:endParaRPr>
          </a:p>
          <a:p>
            <a:pPr algn="dist">
              <a:lnSpc>
                <a:spcPct val="300000"/>
              </a:lnSpc>
            </a:pPr>
            <a:r>
              <a:rPr lang="en-US" altLang="zh-CN" sz="1000" dirty="0">
                <a:solidFill>
                  <a:schemeClr val="bg1">
                    <a:alpha val="70000"/>
                  </a:schemeClr>
                </a:solidFill>
                <a:cs typeface="+mn-ea"/>
                <a:sym typeface="+mn-lt"/>
              </a:rPr>
              <a:t>TEMP</a:t>
            </a:r>
            <a:endParaRPr lang="en-US" altLang="zh-CN" sz="1000" dirty="0">
              <a:solidFill>
                <a:schemeClr val="bg1">
                  <a:alpha val="70000"/>
                </a:schemeClr>
              </a:solidFill>
              <a:cs typeface="+mn-ea"/>
              <a:sym typeface="+mn-lt"/>
            </a:endParaRPr>
          </a:p>
          <a:p>
            <a:pPr algn="dist">
              <a:lnSpc>
                <a:spcPct val="300000"/>
              </a:lnSpc>
            </a:pPr>
            <a:r>
              <a:rPr lang="en-US" altLang="zh-CN" sz="1000" dirty="0">
                <a:solidFill>
                  <a:schemeClr val="bg1">
                    <a:alpha val="70000"/>
                  </a:schemeClr>
                </a:solidFill>
                <a:cs typeface="+mn-ea"/>
                <a:sym typeface="+mn-lt"/>
              </a:rPr>
              <a:t>LATE</a:t>
            </a:r>
            <a:endParaRPr lang="en-US" altLang="zh-CN" sz="1000" dirty="0">
              <a:solidFill>
                <a:schemeClr val="bg1">
                  <a:alpha val="70000"/>
                </a:schemeClr>
              </a:solidFill>
              <a:cs typeface="+mn-ea"/>
              <a:sym typeface="+mn-lt"/>
            </a:endParaRPr>
          </a:p>
        </p:txBody>
      </p:sp>
      <p:sp>
        <p:nvSpPr>
          <p:cNvPr id="17" name="矩形 16"/>
          <p:cNvSpPr/>
          <p:nvPr/>
        </p:nvSpPr>
        <p:spPr>
          <a:xfrm>
            <a:off x="10185629" y="4763543"/>
            <a:ext cx="1438394" cy="1852751"/>
          </a:xfrm>
          <a:prstGeom prst="rect">
            <a:avLst/>
          </a:prstGeom>
        </p:spPr>
        <p:txBody>
          <a:bodyPr wrap="square">
            <a:spAutoFit/>
          </a:bodyPr>
          <a:lstStyle/>
          <a:p>
            <a:pPr algn="dist">
              <a:lnSpc>
                <a:spcPct val="300000"/>
              </a:lnSpc>
            </a:pPr>
            <a:r>
              <a:rPr lang="en-US" altLang="zh-CN" sz="1000" dirty="0">
                <a:solidFill>
                  <a:schemeClr val="bg1">
                    <a:alpha val="70000"/>
                  </a:schemeClr>
                </a:solidFill>
                <a:cs typeface="+mn-ea"/>
                <a:sym typeface="+mn-lt"/>
              </a:rPr>
              <a:t>BUSI</a:t>
            </a:r>
            <a:endParaRPr lang="en-US" altLang="zh-CN" sz="1000" dirty="0">
              <a:solidFill>
                <a:schemeClr val="bg1">
                  <a:alpha val="70000"/>
                </a:schemeClr>
              </a:solidFill>
              <a:cs typeface="+mn-ea"/>
              <a:sym typeface="+mn-lt"/>
            </a:endParaRPr>
          </a:p>
          <a:p>
            <a:pPr algn="dist">
              <a:lnSpc>
                <a:spcPct val="300000"/>
              </a:lnSpc>
            </a:pPr>
            <a:r>
              <a:rPr lang="en-US" altLang="zh-CN" sz="1000" dirty="0">
                <a:solidFill>
                  <a:schemeClr val="bg1">
                    <a:alpha val="70000"/>
                  </a:schemeClr>
                </a:solidFill>
                <a:cs typeface="+mn-ea"/>
                <a:sym typeface="+mn-lt"/>
              </a:rPr>
              <a:t>NESS</a:t>
            </a:r>
            <a:endParaRPr lang="en-US" altLang="zh-CN" sz="1000" dirty="0">
              <a:solidFill>
                <a:schemeClr val="bg1">
                  <a:alpha val="70000"/>
                </a:schemeClr>
              </a:solidFill>
              <a:cs typeface="+mn-ea"/>
              <a:sym typeface="+mn-lt"/>
            </a:endParaRPr>
          </a:p>
          <a:p>
            <a:pPr algn="dist">
              <a:lnSpc>
                <a:spcPct val="300000"/>
              </a:lnSpc>
            </a:pPr>
            <a:r>
              <a:rPr lang="en-US" altLang="zh-CN" sz="1000" dirty="0">
                <a:solidFill>
                  <a:schemeClr val="bg1">
                    <a:alpha val="70000"/>
                  </a:schemeClr>
                </a:solidFill>
                <a:cs typeface="+mn-ea"/>
                <a:sym typeface="+mn-lt"/>
              </a:rPr>
              <a:t>TEMP</a:t>
            </a:r>
            <a:endParaRPr lang="en-US" altLang="zh-CN" sz="1000" dirty="0">
              <a:solidFill>
                <a:schemeClr val="bg1">
                  <a:alpha val="70000"/>
                </a:schemeClr>
              </a:solidFill>
              <a:cs typeface="+mn-ea"/>
              <a:sym typeface="+mn-lt"/>
            </a:endParaRPr>
          </a:p>
          <a:p>
            <a:pPr algn="dist">
              <a:lnSpc>
                <a:spcPct val="300000"/>
              </a:lnSpc>
            </a:pPr>
            <a:r>
              <a:rPr lang="en-US" altLang="zh-CN" sz="1000" dirty="0">
                <a:solidFill>
                  <a:schemeClr val="bg1">
                    <a:alpha val="70000"/>
                  </a:schemeClr>
                </a:solidFill>
                <a:cs typeface="+mn-ea"/>
                <a:sym typeface="+mn-lt"/>
              </a:rPr>
              <a:t>LATE</a:t>
            </a:r>
            <a:endParaRPr lang="en-US" altLang="zh-CN" sz="1000" dirty="0">
              <a:solidFill>
                <a:schemeClr val="bg1">
                  <a:alpha val="7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473475" y="4081575"/>
            <a:ext cx="88347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23645" y="2921696"/>
            <a:ext cx="1983130" cy="707886"/>
          </a:xfrm>
          <a:prstGeom prst="rect">
            <a:avLst/>
          </a:prstGeom>
          <a:noFill/>
        </p:spPr>
        <p:txBody>
          <a:bodyPr wrap="square" rtlCol="0">
            <a:spAutoFit/>
          </a:bodyPr>
          <a:lstStyle/>
          <a:p>
            <a:pPr algn="ctr"/>
            <a:r>
              <a:rPr lang="en-US" altLang="zh-CN" sz="4000" b="1" spc="300" dirty="0">
                <a:solidFill>
                  <a:schemeClr val="bg1"/>
                </a:solidFill>
                <a:cs typeface="+mn-ea"/>
                <a:sym typeface="+mn-lt"/>
              </a:rPr>
              <a:t>01</a:t>
            </a:r>
            <a:endParaRPr lang="zh-CN" altLang="en-US" sz="4000" b="1" spc="300" dirty="0">
              <a:solidFill>
                <a:schemeClr val="bg1"/>
              </a:solidFill>
              <a:cs typeface="+mn-ea"/>
              <a:sym typeface="+mn-lt"/>
            </a:endParaRPr>
          </a:p>
        </p:txBody>
      </p:sp>
      <p:sp>
        <p:nvSpPr>
          <p:cNvPr id="14" name="文本框 13"/>
          <p:cNvSpPr txBox="1"/>
          <p:nvPr/>
        </p:nvSpPr>
        <p:spPr>
          <a:xfrm>
            <a:off x="3528390" y="4932540"/>
            <a:ext cx="1983130" cy="583565"/>
          </a:xfrm>
          <a:prstGeom prst="rect">
            <a:avLst/>
          </a:prstGeom>
          <a:noFill/>
        </p:spPr>
        <p:txBody>
          <a:bodyPr wrap="square" rtlCol="0">
            <a:spAutoFit/>
          </a:bodyPr>
          <a:lstStyle/>
          <a:p>
            <a:pPr algn="ctr"/>
            <a:r>
              <a:rPr lang="en-US" altLang="zh-CN" sz="1600" dirty="0">
                <a:solidFill>
                  <a:schemeClr val="bg1"/>
                </a:solidFill>
                <a:cs typeface="+mn-ea"/>
                <a:sym typeface="+mn-lt"/>
              </a:rPr>
              <a:t>Function of each graphs</a:t>
            </a:r>
            <a:endParaRPr lang="en-US" altLang="zh-CN" sz="1600" dirty="0">
              <a:solidFill>
                <a:schemeClr val="bg1"/>
              </a:solidFill>
              <a:cs typeface="+mn-ea"/>
              <a:sym typeface="+mn-lt"/>
            </a:endParaRPr>
          </a:p>
        </p:txBody>
      </p:sp>
      <p:sp>
        <p:nvSpPr>
          <p:cNvPr id="15" name="文本框 14"/>
          <p:cNvSpPr txBox="1"/>
          <p:nvPr/>
        </p:nvSpPr>
        <p:spPr>
          <a:xfrm>
            <a:off x="3528390" y="4356161"/>
            <a:ext cx="1983130" cy="707886"/>
          </a:xfrm>
          <a:prstGeom prst="rect">
            <a:avLst/>
          </a:prstGeom>
          <a:noFill/>
        </p:spPr>
        <p:txBody>
          <a:bodyPr wrap="square" rtlCol="0">
            <a:spAutoFit/>
          </a:bodyPr>
          <a:lstStyle/>
          <a:p>
            <a:pPr algn="ctr"/>
            <a:r>
              <a:rPr lang="en-US" altLang="zh-CN" sz="4000" b="1" spc="300" dirty="0">
                <a:solidFill>
                  <a:schemeClr val="bg1"/>
                </a:solidFill>
                <a:cs typeface="+mn-ea"/>
                <a:sym typeface="+mn-lt"/>
              </a:rPr>
              <a:t>02</a:t>
            </a:r>
            <a:endParaRPr lang="zh-CN" altLang="en-US" sz="4000" b="1" spc="300" dirty="0">
              <a:solidFill>
                <a:schemeClr val="bg1"/>
              </a:solidFill>
              <a:cs typeface="+mn-ea"/>
              <a:sym typeface="+mn-lt"/>
            </a:endParaRPr>
          </a:p>
        </p:txBody>
      </p:sp>
      <p:sp>
        <p:nvSpPr>
          <p:cNvPr id="16" name="文本框 15"/>
          <p:cNvSpPr txBox="1"/>
          <p:nvPr/>
        </p:nvSpPr>
        <p:spPr>
          <a:xfrm>
            <a:off x="5926125" y="3498075"/>
            <a:ext cx="1983130" cy="583565"/>
          </a:xfrm>
          <a:prstGeom prst="rect">
            <a:avLst/>
          </a:prstGeom>
          <a:noFill/>
        </p:spPr>
        <p:txBody>
          <a:bodyPr wrap="square" rtlCol="0">
            <a:spAutoFit/>
          </a:bodyPr>
          <a:lstStyle/>
          <a:p>
            <a:pPr algn="ctr"/>
            <a:r>
              <a:rPr lang="en-US" altLang="zh-CN" sz="1600" dirty="0">
                <a:solidFill>
                  <a:schemeClr val="bg1"/>
                </a:solidFill>
                <a:cs typeface="+mn-ea"/>
                <a:sym typeface="+mn-lt"/>
              </a:rPr>
              <a:t>Usage of each graphs</a:t>
            </a:r>
            <a:endParaRPr lang="en-US" altLang="zh-CN" sz="1600" dirty="0">
              <a:solidFill>
                <a:schemeClr val="bg1"/>
              </a:solidFill>
              <a:cs typeface="+mn-ea"/>
              <a:sym typeface="+mn-lt"/>
            </a:endParaRPr>
          </a:p>
        </p:txBody>
      </p:sp>
      <p:sp>
        <p:nvSpPr>
          <p:cNvPr id="17" name="文本框 16"/>
          <p:cNvSpPr txBox="1"/>
          <p:nvPr/>
        </p:nvSpPr>
        <p:spPr>
          <a:xfrm>
            <a:off x="5925490" y="2921696"/>
            <a:ext cx="1983130" cy="707886"/>
          </a:xfrm>
          <a:prstGeom prst="rect">
            <a:avLst/>
          </a:prstGeom>
          <a:noFill/>
        </p:spPr>
        <p:txBody>
          <a:bodyPr wrap="square" rtlCol="0">
            <a:spAutoFit/>
          </a:bodyPr>
          <a:lstStyle/>
          <a:p>
            <a:pPr algn="ctr"/>
            <a:r>
              <a:rPr lang="en-US" altLang="zh-CN" sz="4000" b="1" spc="300" dirty="0">
                <a:solidFill>
                  <a:schemeClr val="bg1"/>
                </a:solidFill>
                <a:cs typeface="+mn-ea"/>
                <a:sym typeface="+mn-lt"/>
              </a:rPr>
              <a:t>03</a:t>
            </a:r>
            <a:endParaRPr lang="zh-CN" altLang="en-US" sz="4000" b="1" spc="300" dirty="0">
              <a:solidFill>
                <a:schemeClr val="bg1"/>
              </a:solidFill>
              <a:cs typeface="+mn-ea"/>
              <a:sym typeface="+mn-lt"/>
            </a:endParaRPr>
          </a:p>
        </p:txBody>
      </p:sp>
      <p:sp>
        <p:nvSpPr>
          <p:cNvPr id="18" name="文本框 17"/>
          <p:cNvSpPr txBox="1"/>
          <p:nvPr/>
        </p:nvSpPr>
        <p:spPr>
          <a:xfrm>
            <a:off x="8894725" y="5023345"/>
            <a:ext cx="1983130" cy="583565"/>
          </a:xfrm>
          <a:prstGeom prst="rect">
            <a:avLst/>
          </a:prstGeom>
          <a:noFill/>
        </p:spPr>
        <p:txBody>
          <a:bodyPr wrap="square" rtlCol="0">
            <a:spAutoFit/>
          </a:bodyPr>
          <a:lstStyle/>
          <a:p>
            <a:pPr algn="ctr"/>
            <a:r>
              <a:rPr lang="en-US" altLang="zh-CN" sz="1600" dirty="0">
                <a:solidFill>
                  <a:schemeClr val="bg1"/>
                </a:solidFill>
                <a:cs typeface="+mn-ea"/>
                <a:sym typeface="+mn-lt"/>
              </a:rPr>
              <a:t>Illustration of each graphs</a:t>
            </a:r>
            <a:endParaRPr lang="en-US" altLang="zh-CN" sz="1600" dirty="0">
              <a:solidFill>
                <a:schemeClr val="bg1"/>
              </a:solidFill>
              <a:cs typeface="+mn-ea"/>
              <a:sym typeface="+mn-lt"/>
            </a:endParaRPr>
          </a:p>
        </p:txBody>
      </p:sp>
      <p:sp>
        <p:nvSpPr>
          <p:cNvPr id="19" name="文本框 18"/>
          <p:cNvSpPr txBox="1"/>
          <p:nvPr/>
        </p:nvSpPr>
        <p:spPr>
          <a:xfrm>
            <a:off x="8894725" y="4446966"/>
            <a:ext cx="1983130" cy="707886"/>
          </a:xfrm>
          <a:prstGeom prst="rect">
            <a:avLst/>
          </a:prstGeom>
          <a:noFill/>
        </p:spPr>
        <p:txBody>
          <a:bodyPr wrap="square" rtlCol="0">
            <a:spAutoFit/>
          </a:bodyPr>
          <a:lstStyle/>
          <a:p>
            <a:pPr algn="ctr"/>
            <a:r>
              <a:rPr lang="en-US" altLang="zh-CN" sz="4000" b="1" spc="300" dirty="0">
                <a:solidFill>
                  <a:schemeClr val="bg1"/>
                </a:solidFill>
                <a:cs typeface="+mn-ea"/>
                <a:sym typeface="+mn-lt"/>
              </a:rPr>
              <a:t>04</a:t>
            </a:r>
            <a:endParaRPr lang="zh-CN" altLang="en-US" sz="4000" b="1" spc="300" dirty="0">
              <a:solidFill>
                <a:schemeClr val="bg1"/>
              </a:solidFill>
              <a:cs typeface="+mn-ea"/>
              <a:sym typeface="+mn-lt"/>
            </a:endParaRPr>
          </a:p>
        </p:txBody>
      </p:sp>
      <p:sp>
        <p:nvSpPr>
          <p:cNvPr id="21" name="文本框 20"/>
          <p:cNvSpPr txBox="1"/>
          <p:nvPr/>
        </p:nvSpPr>
        <p:spPr>
          <a:xfrm>
            <a:off x="3776345" y="1498600"/>
            <a:ext cx="4639945" cy="923290"/>
          </a:xfrm>
          <a:prstGeom prst="rect">
            <a:avLst/>
          </a:prstGeom>
          <a:noFill/>
        </p:spPr>
        <p:txBody>
          <a:bodyPr wrap="square" rtlCol="0">
            <a:spAutoFit/>
          </a:bodyPr>
          <a:lstStyle/>
          <a:p>
            <a:pPr algn="ctr"/>
            <a:r>
              <a:rPr lang="en-US" altLang="zh-CN" sz="5400" b="1" dirty="0">
                <a:solidFill>
                  <a:schemeClr val="bg1"/>
                </a:solidFill>
                <a:cs typeface="+mn-ea"/>
                <a:sym typeface="+mn-lt"/>
              </a:rPr>
              <a:t>CONTENTS</a:t>
            </a:r>
            <a:endParaRPr lang="zh-CN" altLang="en-US" sz="5400" b="1" dirty="0">
              <a:solidFill>
                <a:schemeClr val="bg1"/>
              </a:solidFill>
              <a:cs typeface="+mn-ea"/>
              <a:sym typeface="+mn-lt"/>
            </a:endParaRPr>
          </a:p>
        </p:txBody>
      </p:sp>
      <p:cxnSp>
        <p:nvCxnSpPr>
          <p:cNvPr id="25" name="直接连接符 24"/>
          <p:cNvCxnSpPr/>
          <p:nvPr/>
        </p:nvCxnSpPr>
        <p:spPr>
          <a:xfrm>
            <a:off x="4078220" y="5516040"/>
            <a:ext cx="88347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475320" y="4081575"/>
            <a:ext cx="88347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444555" y="5606845"/>
            <a:ext cx="88347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3"/>
          <p:cNvSpPr txBox="1"/>
          <p:nvPr/>
        </p:nvSpPr>
        <p:spPr>
          <a:xfrm>
            <a:off x="923620" y="3498075"/>
            <a:ext cx="1983130" cy="583565"/>
          </a:xfrm>
          <a:prstGeom prst="rect">
            <a:avLst/>
          </a:prstGeom>
          <a:noFill/>
        </p:spPr>
        <p:txBody>
          <a:bodyPr wrap="square" rtlCol="0">
            <a:spAutoFit/>
          </a:bodyPr>
          <a:p>
            <a:pPr algn="ctr"/>
            <a:r>
              <a:rPr lang="en-US" altLang="zh-CN" sz="1600" dirty="0">
                <a:solidFill>
                  <a:schemeClr val="bg1"/>
                </a:solidFill>
                <a:cs typeface="+mn-ea"/>
                <a:sym typeface="+mn-lt"/>
              </a:rPr>
              <a:t>Definition of each graphs</a:t>
            </a:r>
            <a:endParaRPr lang="en-US" altLang="zh-CN" sz="1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1000" fill="hold"/>
                                        <p:tgtEl>
                                          <p:spTgt spid="2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1000"/>
                                        <p:tgtEl>
                                          <p:spTgt spid="2"/>
                                        </p:tgtEl>
                                      </p:cBhvr>
                                    </p:animEffect>
                                    <p:anim calcmode="lin" valueType="num">
                                      <p:cBhvr>
                                        <p:cTn id="63" dur="1000" fill="hold"/>
                                        <p:tgtEl>
                                          <p:spTgt spid="2"/>
                                        </p:tgtEl>
                                        <p:attrNameLst>
                                          <p:attrName>ppt_x</p:attrName>
                                        </p:attrNameLst>
                                      </p:cBhvr>
                                      <p:tavLst>
                                        <p:tav tm="0">
                                          <p:val>
                                            <p:strVal val="#ppt_x"/>
                                          </p:val>
                                        </p:tav>
                                        <p:tav tm="100000">
                                          <p:val>
                                            <p:strVal val="#ppt_x"/>
                                          </p:val>
                                        </p:tav>
                                      </p:tavLst>
                                    </p:anim>
                                    <p:anim calcmode="lin" valueType="num">
                                      <p:cBhvr>
                                        <p:cTn id="6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
          <p:cNvSpPr txBox="1"/>
          <p:nvPr/>
        </p:nvSpPr>
        <p:spPr>
          <a:xfrm>
            <a:off x="619038" y="2926687"/>
            <a:ext cx="3023038" cy="553720"/>
          </a:xfrm>
          <a:prstGeom prst="rect">
            <a:avLst/>
          </a:prstGeom>
          <a:noFill/>
        </p:spPr>
        <p:txBody>
          <a:bodyPr wrap="square" lIns="0" tIns="0" rIns="0" bIns="0" rtlCol="0">
            <a:spAutoFit/>
          </a:bodyPr>
          <a:lstStyle/>
          <a:p>
            <a:r>
              <a:rPr lang="en-US" altLang="zh-CN" sz="3600" b="1" dirty="0">
                <a:solidFill>
                  <a:srgbClr val="F1B185"/>
                </a:solidFill>
                <a:cs typeface="+mn-ea"/>
                <a:sym typeface="+mn-lt"/>
              </a:rPr>
              <a:t>Definition	</a:t>
            </a:r>
            <a:endParaRPr lang="en-US" altLang="zh-CN" sz="3600" b="1" dirty="0">
              <a:solidFill>
                <a:srgbClr val="F1B185"/>
              </a:solidFill>
              <a:cs typeface="+mn-ea"/>
              <a:sym typeface="+mn-lt"/>
            </a:endParaRPr>
          </a:p>
        </p:txBody>
      </p:sp>
      <p:sp>
        <p:nvSpPr>
          <p:cNvPr id="11" name="TextBox 3"/>
          <p:cNvSpPr txBox="1"/>
          <p:nvPr/>
        </p:nvSpPr>
        <p:spPr>
          <a:xfrm>
            <a:off x="619125" y="3480435"/>
            <a:ext cx="5695950" cy="3077845"/>
          </a:xfrm>
          <a:prstGeom prst="rect">
            <a:avLst/>
          </a:prstGeom>
          <a:noFill/>
        </p:spPr>
        <p:txBody>
          <a:bodyPr wrap="square" lIns="0" tIns="0" rIns="91440" bIns="0" rtlCol="0">
            <a:spAutoFit/>
          </a:bodyPr>
          <a:lstStyle/>
          <a:p>
            <a:pPr>
              <a:lnSpc>
                <a:spcPct val="200000"/>
              </a:lnSpc>
              <a:spcAft>
                <a:spcPts val="1200"/>
              </a:spcAft>
            </a:pPr>
            <a:r>
              <a:rPr lang="en-US" altLang="zh-CN" sz="2000" dirty="0">
                <a:solidFill>
                  <a:schemeClr val="accent2"/>
                </a:solidFill>
                <a:cs typeface="+mn-ea"/>
                <a:sym typeface="+mn-lt"/>
              </a:rPr>
              <a:t>Graphs</a:t>
            </a:r>
            <a:r>
              <a:rPr lang="en-US" altLang="zh-CN" sz="2000" dirty="0">
                <a:solidFill>
                  <a:schemeClr val="tx1">
                    <a:lumMod val="75000"/>
                    <a:lumOff val="25000"/>
                  </a:schemeClr>
                </a:solidFill>
                <a:cs typeface="+mn-ea"/>
                <a:sym typeface="+mn-lt"/>
              </a:rPr>
              <a:t> are a form of visual communication where a simple dot or stroke can communicate a message to others. In the world of education, </a:t>
            </a:r>
            <a:r>
              <a:rPr lang="en-US" altLang="zh-CN" sz="2000" dirty="0">
                <a:solidFill>
                  <a:schemeClr val="accent2"/>
                </a:solidFill>
                <a:cs typeface="+mn-ea"/>
                <a:sym typeface="+mn-lt"/>
              </a:rPr>
              <a:t>graphs</a:t>
            </a:r>
            <a:r>
              <a:rPr lang="en-US" altLang="zh-CN" sz="2000" dirty="0">
                <a:solidFill>
                  <a:schemeClr val="tx1">
                    <a:lumMod val="75000"/>
                    <a:lumOff val="25000"/>
                  </a:schemeClr>
                </a:solidFill>
                <a:cs typeface="+mn-ea"/>
                <a:sym typeface="+mn-lt"/>
              </a:rPr>
              <a:t> can be used to convey messages or information that is educational.</a:t>
            </a:r>
            <a:endParaRPr lang="en-US" altLang="zh-CN" sz="2000" dirty="0">
              <a:solidFill>
                <a:schemeClr val="tx1">
                  <a:lumMod val="75000"/>
                  <a:lumOff val="25000"/>
                </a:schemeClr>
              </a:solidFill>
              <a:cs typeface="+mn-ea"/>
              <a:sym typeface="+mn-lt"/>
            </a:endParaRPr>
          </a:p>
        </p:txBody>
      </p:sp>
      <p:cxnSp>
        <p:nvCxnSpPr>
          <p:cNvPr id="12" name="Straight Connector 4"/>
          <p:cNvCxnSpPr/>
          <p:nvPr/>
        </p:nvCxnSpPr>
        <p:spPr>
          <a:xfrm>
            <a:off x="2575473" y="3480490"/>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2"/>
          <p:cNvSpPr txBox="1"/>
          <p:nvPr/>
        </p:nvSpPr>
        <p:spPr>
          <a:xfrm>
            <a:off x="7213513" y="305407"/>
            <a:ext cx="3023038" cy="2215515"/>
          </a:xfrm>
          <a:prstGeom prst="rect">
            <a:avLst/>
          </a:prstGeom>
          <a:noFill/>
        </p:spPr>
        <p:txBody>
          <a:bodyPr wrap="square" lIns="0" tIns="0" rIns="0" bIns="0" rtlCol="0">
            <a:spAutoFit/>
          </a:bodyPr>
          <a:p>
            <a:r>
              <a:rPr lang="en-US" altLang="zh-CN" sz="3600" b="1" dirty="0">
                <a:solidFill>
                  <a:srgbClr val="E97B6A"/>
                </a:solidFill>
                <a:cs typeface="+mn-ea"/>
                <a:sym typeface="+mn-lt"/>
              </a:rPr>
              <a:t>What is the function of using graphs?		</a:t>
            </a:r>
            <a:endParaRPr lang="en-US" altLang="zh-CN" sz="3600" b="1" dirty="0">
              <a:solidFill>
                <a:srgbClr val="E97B6A"/>
              </a:solidFill>
              <a:cs typeface="+mn-ea"/>
              <a:sym typeface="+mn-lt"/>
            </a:endParaRPr>
          </a:p>
        </p:txBody>
      </p:sp>
      <p:sp>
        <p:nvSpPr>
          <p:cNvPr id="5" name="TextBox 3"/>
          <p:cNvSpPr txBox="1"/>
          <p:nvPr/>
        </p:nvSpPr>
        <p:spPr>
          <a:xfrm>
            <a:off x="7213600" y="2197735"/>
            <a:ext cx="4399915" cy="4308475"/>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Graphs</a:t>
            </a:r>
            <a:r>
              <a:rPr lang="en-US" altLang="zh-CN" sz="2000" dirty="0">
                <a:solidFill>
                  <a:schemeClr val="tx1">
                    <a:lumMod val="75000"/>
                    <a:lumOff val="25000"/>
                  </a:schemeClr>
                </a:solidFill>
                <a:cs typeface="+mn-ea"/>
                <a:sym typeface="+mn-lt"/>
              </a:rPr>
              <a:t> serve to assist the presentation of data so that it is easily understood by the reader. In addition to graphs, data is usually presented in tabular form, but data presented in tabular form is considered less attractive.</a:t>
            </a:r>
            <a:endParaRPr lang="en-US" altLang="zh-CN" sz="2000" dirty="0">
              <a:solidFill>
                <a:schemeClr val="tx1">
                  <a:lumMod val="75000"/>
                  <a:lumOff val="25000"/>
                </a:schemeClr>
              </a:solidFill>
              <a:cs typeface="+mn-ea"/>
              <a:sym typeface="+mn-lt"/>
            </a:endParaRPr>
          </a:p>
        </p:txBody>
      </p:sp>
      <p:cxnSp>
        <p:nvCxnSpPr>
          <p:cNvPr id="6" name="Straight Connector 4"/>
          <p:cNvCxnSpPr/>
          <p:nvPr/>
        </p:nvCxnSpPr>
        <p:spPr>
          <a:xfrm>
            <a:off x="7213513" y="2273990"/>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10"/>
                                        </p:tgtEl>
                                        <p:attrNameLst>
                                          <p:attrName>ppt_y</p:attrName>
                                        </p:attrNameLst>
                                      </p:cBhvr>
                                      <p:tavLst>
                                        <p:tav tm="0">
                                          <p:val>
                                            <p:strVal val="#ppt_y"/>
                                          </p:val>
                                        </p:tav>
                                        <p:tav tm="100000">
                                          <p:val>
                                            <p:strVal val="#ppt_y"/>
                                          </p:val>
                                        </p:tav>
                                      </p:tavLst>
                                    </p:anim>
                                    <p:anim calcmode="lin" valueType="num">
                                      <p:cBhvr>
                                        <p:cTn id="9" dur="25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10"/>
                                        </p:tgtEl>
                                      </p:cBhvr>
                                    </p:animEffect>
                                  </p:childTnLst>
                                </p:cTn>
                              </p:par>
                            </p:childTnLst>
                          </p:cTn>
                        </p:par>
                        <p:par>
                          <p:cTn id="12" fill="hold">
                            <p:stCondLst>
                              <p:cond delay="500"/>
                            </p:stCondLst>
                            <p:childTnLst>
                              <p:par>
                                <p:cTn id="13" presetID="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50" fill="hold"/>
                                        <p:tgtEl>
                                          <p:spTgt spid="12"/>
                                        </p:tgtEl>
                                        <p:attrNameLst>
                                          <p:attrName>ppt_x</p:attrName>
                                        </p:attrNameLst>
                                      </p:cBhvr>
                                      <p:tavLst>
                                        <p:tav tm="0">
                                          <p:val>
                                            <p:strVal val="0-#ppt_w/2"/>
                                          </p:val>
                                        </p:tav>
                                        <p:tav tm="100000">
                                          <p:val>
                                            <p:strVal val="#ppt_x"/>
                                          </p:val>
                                        </p:tav>
                                      </p:tavLst>
                                    </p:anim>
                                    <p:anim calcmode="lin" valueType="num">
                                      <p:cBhvr additive="base">
                                        <p:cTn id="16" dur="25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2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11"/>
                                        </p:tgtEl>
                                        <p:attrNameLst>
                                          <p:attrName>ppt_y</p:attrName>
                                        </p:attrNameLst>
                                      </p:cBhvr>
                                      <p:tavLst>
                                        <p:tav tm="0">
                                          <p:val>
                                            <p:strVal val="#ppt_y"/>
                                          </p:val>
                                        </p:tav>
                                        <p:tav tm="100000">
                                          <p:val>
                                            <p:strVal val="#ppt_y"/>
                                          </p:val>
                                        </p:tav>
                                      </p:tavLst>
                                    </p:anim>
                                    <p:anim calcmode="lin" valueType="num">
                                      <p:cBhvr>
                                        <p:cTn id="22" dur="2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11"/>
                                        </p:tgtEl>
                                      </p:cBhvr>
                                    </p:animEffect>
                                  </p:childTnLst>
                                </p:cTn>
                              </p:par>
                            </p:childTnLst>
                          </p:cTn>
                        </p:par>
                        <p:par>
                          <p:cTn id="25" fill="hold">
                            <p:stCondLst>
                              <p:cond delay="6175"/>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4"/>
                                        </p:tgtEl>
                                        <p:attrNameLst>
                                          <p:attrName>style.visibility</p:attrName>
                                        </p:attrNameLst>
                                      </p:cBhvr>
                                      <p:to>
                                        <p:strVal val="visible"/>
                                      </p:to>
                                    </p:set>
                                    <p:anim calcmode="lin" valueType="num">
                                      <p:cBhvr>
                                        <p:cTn id="28"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9" dur="250" fill="hold"/>
                                        <p:tgtEl>
                                          <p:spTgt spid="4"/>
                                        </p:tgtEl>
                                        <p:attrNameLst>
                                          <p:attrName>ppt_y</p:attrName>
                                        </p:attrNameLst>
                                      </p:cBhvr>
                                      <p:tavLst>
                                        <p:tav tm="0">
                                          <p:val>
                                            <p:strVal val="#ppt_y"/>
                                          </p:val>
                                        </p:tav>
                                        <p:tav tm="100000">
                                          <p:val>
                                            <p:strVal val="#ppt_y"/>
                                          </p:val>
                                        </p:tav>
                                      </p:tavLst>
                                    </p:anim>
                                    <p:anim calcmode="lin" valueType="num">
                                      <p:cBhvr>
                                        <p:cTn id="30"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1"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2" dur="250" tmFilter="0,0; .5, 1; 1, 1"/>
                                        <p:tgtEl>
                                          <p:spTgt spid="4"/>
                                        </p:tgtEl>
                                      </p:cBhvr>
                                    </p:animEffect>
                                  </p:childTnLst>
                                </p:cTn>
                              </p:par>
                            </p:childTnLst>
                          </p:cTn>
                        </p:par>
                        <p:par>
                          <p:cTn id="33" fill="hold">
                            <p:stCondLst>
                              <p:cond delay="7375"/>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5"/>
                                        </p:tgtEl>
                                        <p:attrNameLst>
                                          <p:attrName>style.visibility</p:attrName>
                                        </p:attrNameLst>
                                      </p:cBhvr>
                                      <p:to>
                                        <p:strVal val="visible"/>
                                      </p:to>
                                    </p:set>
                                    <p:anim calcmode="lin" valueType="num">
                                      <p:cBhvr>
                                        <p:cTn id="36"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7" dur="250" fill="hold"/>
                                        <p:tgtEl>
                                          <p:spTgt spid="5"/>
                                        </p:tgtEl>
                                        <p:attrNameLst>
                                          <p:attrName>ppt_y</p:attrName>
                                        </p:attrNameLst>
                                      </p:cBhvr>
                                      <p:tavLst>
                                        <p:tav tm="0">
                                          <p:val>
                                            <p:strVal val="#ppt_y"/>
                                          </p:val>
                                        </p:tav>
                                        <p:tav tm="100000">
                                          <p:val>
                                            <p:strVal val="#ppt_y"/>
                                          </p:val>
                                        </p:tav>
                                      </p:tavLst>
                                    </p:anim>
                                    <p:anim calcmode="lin" valueType="num">
                                      <p:cBhvr>
                                        <p:cTn id="38"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9"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40" dur="250" tmFilter="0,0; .5, 1; 1, 1"/>
                                        <p:tgtEl>
                                          <p:spTgt spid="5"/>
                                        </p:tgtEl>
                                      </p:cBhvr>
                                    </p:animEffect>
                                  </p:childTnLst>
                                </p:cTn>
                              </p:par>
                            </p:childTnLst>
                          </p:cTn>
                        </p:par>
                        <p:par>
                          <p:cTn id="41" fill="hold">
                            <p:stCondLst>
                              <p:cond delay="13250"/>
                            </p:stCondLst>
                            <p:childTnLst>
                              <p:par>
                                <p:cTn id="42" presetID="2" presetClass="entr" presetSubtype="8"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250" fill="hold"/>
                                        <p:tgtEl>
                                          <p:spTgt spid="6"/>
                                        </p:tgtEl>
                                        <p:attrNameLst>
                                          <p:attrName>ppt_x</p:attrName>
                                        </p:attrNameLst>
                                      </p:cBhvr>
                                      <p:tavLst>
                                        <p:tav tm="0">
                                          <p:val>
                                            <p:strVal val="0-#ppt_w/2"/>
                                          </p:val>
                                        </p:tav>
                                        <p:tav tm="100000">
                                          <p:val>
                                            <p:strVal val="#ppt_x"/>
                                          </p:val>
                                        </p:tav>
                                      </p:tavLst>
                                    </p:anim>
                                    <p:anim calcmode="lin" valueType="num">
                                      <p:cBhvr additive="base">
                                        <p:cTn id="45"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Placeholder 4" descr="1"/>
          <p:cNvPicPr>
            <a:picLocks noChangeAspect="1"/>
          </p:cNvPicPr>
          <p:nvPr>
            <p:ph type="pic" sz="quarter" idx="11"/>
          </p:nvPr>
        </p:nvPicPr>
        <p:blipFill>
          <a:blip r:embed="rId1"/>
          <a:stretch>
            <a:fillRect/>
          </a:stretch>
        </p:blipFill>
        <p:spPr>
          <a:xfrm>
            <a:off x="5943600" y="1413510"/>
            <a:ext cx="5808345" cy="3018155"/>
          </a:xfrm>
          <a:prstGeom prst="rect">
            <a:avLst/>
          </a:prstGeom>
        </p:spPr>
      </p:pic>
      <p:sp>
        <p:nvSpPr>
          <p:cNvPr id="8" name="TextBox 2"/>
          <p:cNvSpPr txBox="1"/>
          <p:nvPr/>
        </p:nvSpPr>
        <p:spPr>
          <a:xfrm>
            <a:off x="295188" y="716887"/>
            <a:ext cx="3023038" cy="553720"/>
          </a:xfrm>
          <a:prstGeom prst="rect">
            <a:avLst/>
          </a:prstGeom>
          <a:noFill/>
        </p:spPr>
        <p:txBody>
          <a:bodyPr wrap="square" lIns="0" tIns="0" rIns="0" bIns="0" rtlCol="0">
            <a:spAutoFit/>
          </a:bodyPr>
          <a:p>
            <a:r>
              <a:rPr lang="en-US" altLang="zh-CN" sz="3600" b="1" dirty="0">
                <a:solidFill>
                  <a:schemeClr val="accent2"/>
                </a:solidFill>
                <a:cs typeface="+mn-ea"/>
                <a:sym typeface="+mn-lt"/>
              </a:rPr>
              <a:t>Bar Graph</a:t>
            </a:r>
            <a:endParaRPr lang="en-US" altLang="zh-CN" sz="3600" b="1" dirty="0">
              <a:solidFill>
                <a:schemeClr val="accent2"/>
              </a:solidFill>
              <a:cs typeface="+mn-ea"/>
              <a:sym typeface="+mn-lt"/>
            </a:endParaRPr>
          </a:p>
        </p:txBody>
      </p:sp>
      <p:sp>
        <p:nvSpPr>
          <p:cNvPr id="9" name="TextBox 3"/>
          <p:cNvSpPr txBox="1"/>
          <p:nvPr/>
        </p:nvSpPr>
        <p:spPr>
          <a:xfrm>
            <a:off x="247650" y="1242060"/>
            <a:ext cx="5695950" cy="4924425"/>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A bar graph</a:t>
            </a:r>
            <a:r>
              <a:rPr lang="en-US" altLang="zh-CN" sz="2000" dirty="0">
                <a:solidFill>
                  <a:schemeClr val="tx1">
                    <a:lumMod val="75000"/>
                    <a:lumOff val="25000"/>
                  </a:schemeClr>
                </a:solidFill>
                <a:cs typeface="+mn-ea"/>
                <a:sym typeface="+mn-lt"/>
              </a:rPr>
              <a:t> is a graphical representation of information. It uses bars that extend to different heights to depict value and it uses </a:t>
            </a:r>
            <a:r>
              <a:rPr lang="en-US" altLang="zh-CN" sz="2000" dirty="0">
                <a:solidFill>
                  <a:schemeClr val="accent2"/>
                </a:solidFill>
                <a:cs typeface="+mn-ea"/>
                <a:sym typeface="+mn-lt"/>
              </a:rPr>
              <a:t>vertical bars</a:t>
            </a:r>
            <a:r>
              <a:rPr lang="en-US" altLang="zh-CN" sz="2000" dirty="0">
                <a:solidFill>
                  <a:schemeClr val="tx1">
                    <a:lumMod val="75000"/>
                    <a:lumOff val="25000"/>
                  </a:schemeClr>
                </a:solidFill>
                <a:cs typeface="+mn-ea"/>
                <a:sym typeface="+mn-lt"/>
              </a:rPr>
              <a:t> to show numerical comparisons between categories. </a:t>
            </a:r>
            <a:r>
              <a:rPr lang="en-US" altLang="zh-CN" sz="2000" dirty="0">
                <a:solidFill>
                  <a:schemeClr val="accent2"/>
                </a:solidFill>
                <a:cs typeface="+mn-ea"/>
                <a:sym typeface="+mn-lt"/>
              </a:rPr>
              <a:t>The bar graph</a:t>
            </a:r>
            <a:r>
              <a:rPr lang="en-US" altLang="zh-CN" sz="2000" dirty="0">
                <a:solidFill>
                  <a:schemeClr val="tx1">
                    <a:lumMod val="75000"/>
                    <a:lumOff val="25000"/>
                  </a:schemeClr>
                </a:solidFill>
                <a:cs typeface="+mn-ea"/>
                <a:sym typeface="+mn-lt"/>
              </a:rPr>
              <a:t> has the advantage that it uses the height of the bars to capitalize differences in the data because the human eye is very sensitive to height differences.</a:t>
            </a:r>
            <a:endParaRPr lang="en-US" altLang="zh-CN" sz="20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699"/>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188" y="716887"/>
            <a:ext cx="3023038" cy="553720"/>
          </a:xfrm>
          <a:prstGeom prst="rect">
            <a:avLst/>
          </a:prstGeom>
          <a:noFill/>
        </p:spPr>
        <p:txBody>
          <a:bodyPr wrap="square" lIns="0" tIns="0" rIns="0" bIns="0" rtlCol="0">
            <a:spAutoFit/>
          </a:bodyPr>
          <a:p>
            <a:r>
              <a:rPr lang="en-US" altLang="zh-CN" sz="3600" b="1" dirty="0">
                <a:solidFill>
                  <a:schemeClr val="accent2"/>
                </a:solidFill>
                <a:cs typeface="+mn-ea"/>
                <a:sym typeface="+mn-lt"/>
              </a:rPr>
              <a:t>Beam Graph</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4462780"/>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tx1">
                    <a:lumMod val="75000"/>
                    <a:lumOff val="25000"/>
                  </a:schemeClr>
                </a:solidFill>
                <a:cs typeface="+mn-ea"/>
                <a:sym typeface="+mn-lt"/>
              </a:rPr>
              <a:t> </a:t>
            </a:r>
            <a:r>
              <a:rPr lang="en-US" altLang="zh-CN" sz="2000" dirty="0">
                <a:solidFill>
                  <a:schemeClr val="accent2"/>
                </a:solidFill>
                <a:cs typeface="+mn-ea"/>
                <a:sym typeface="+mn-lt"/>
              </a:rPr>
              <a:t>A beam graph</a:t>
            </a:r>
            <a:r>
              <a:rPr lang="en-US" altLang="zh-CN" sz="2000" dirty="0">
                <a:solidFill>
                  <a:schemeClr val="tx1">
                    <a:lumMod val="75000"/>
                    <a:lumOff val="25000"/>
                  </a:schemeClr>
                </a:solidFill>
                <a:cs typeface="+mn-ea"/>
                <a:sym typeface="+mn-lt"/>
              </a:rPr>
              <a:t> almost acts the same as a bar graph, but the output instead of projecting vertically, </a:t>
            </a:r>
            <a:r>
              <a:rPr lang="en-US" altLang="zh-CN" sz="2000" dirty="0">
                <a:solidFill>
                  <a:schemeClr val="accent2"/>
                </a:solidFill>
                <a:cs typeface="+mn-ea"/>
                <a:sym typeface="+mn-lt"/>
              </a:rPr>
              <a:t>beam graph</a:t>
            </a:r>
            <a:r>
              <a:rPr lang="en-US" altLang="zh-CN" sz="2000" dirty="0">
                <a:solidFill>
                  <a:schemeClr val="tx1">
                    <a:lumMod val="75000"/>
                    <a:lumOff val="25000"/>
                  </a:schemeClr>
                </a:solidFill>
                <a:cs typeface="+mn-ea"/>
                <a:sym typeface="+mn-lt"/>
              </a:rPr>
              <a:t> projects horizontally to display the information.</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 data comparison (category names can be extended because there is a lot of space on the Y axis)</a:t>
            </a:r>
            <a:endParaRPr lang="en-US" altLang="zh-CN" sz="2000" dirty="0">
              <a:solidFill>
                <a:schemeClr val="tx1">
                  <a:lumMod val="75000"/>
                  <a:lumOff val="25000"/>
                </a:schemeClr>
              </a:solidFill>
              <a:cs typeface="+mn-ea"/>
              <a:sym typeface="+mn-lt"/>
            </a:endParaRPr>
          </a:p>
        </p:txBody>
      </p:sp>
      <p:pic>
        <p:nvPicPr>
          <p:cNvPr id="17" name="Picture Placeholder 16" descr="3"/>
          <p:cNvPicPr>
            <a:picLocks noChangeAspect="1"/>
          </p:cNvPicPr>
          <p:nvPr>
            <p:ph type="pic" sz="quarter" idx="11"/>
          </p:nvPr>
        </p:nvPicPr>
        <p:blipFill>
          <a:blip r:embed="rId1"/>
          <a:stretch>
            <a:fillRect/>
          </a:stretch>
        </p:blipFill>
        <p:spPr>
          <a:xfrm>
            <a:off x="5991225" y="650240"/>
            <a:ext cx="5546725" cy="2468880"/>
          </a:xfrm>
          <a:prstGeom prst="rect">
            <a:avLst/>
          </a:prstGeom>
        </p:spPr>
      </p:pic>
      <p:pic>
        <p:nvPicPr>
          <p:cNvPr id="19" name="Picture Placeholder 18" descr="4"/>
          <p:cNvPicPr>
            <a:picLocks noChangeAspect="1"/>
          </p:cNvPicPr>
          <p:nvPr>
            <p:ph type="pic" sz="quarter" idx="10"/>
          </p:nvPr>
        </p:nvPicPr>
        <p:blipFill>
          <a:blip r:embed="rId2"/>
          <a:stretch>
            <a:fillRect/>
          </a:stretch>
        </p:blipFill>
        <p:spPr>
          <a:xfrm>
            <a:off x="6067425" y="3789045"/>
            <a:ext cx="5486400" cy="2616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725"/>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188" y="716887"/>
            <a:ext cx="3023038" cy="553720"/>
          </a:xfrm>
          <a:prstGeom prst="rect">
            <a:avLst/>
          </a:prstGeom>
          <a:noFill/>
        </p:spPr>
        <p:txBody>
          <a:bodyPr wrap="square" lIns="0" tIns="0" rIns="0" bIns="0" rtlCol="0">
            <a:spAutoFit/>
          </a:bodyPr>
          <a:p>
            <a:r>
              <a:rPr lang="en-US" altLang="zh-CN" sz="3600" b="1" dirty="0">
                <a:solidFill>
                  <a:schemeClr val="accent2"/>
                </a:solidFill>
                <a:cs typeface="+mn-ea"/>
                <a:sym typeface="+mn-lt"/>
              </a:rPr>
              <a:t>Line Graph</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4462780"/>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A line graph</a:t>
            </a:r>
            <a:r>
              <a:rPr lang="en-US" altLang="zh-CN" sz="2000" dirty="0">
                <a:solidFill>
                  <a:schemeClr val="tx1">
                    <a:lumMod val="75000"/>
                    <a:lumOff val="25000"/>
                  </a:schemeClr>
                </a:solidFill>
                <a:cs typeface="+mn-ea"/>
                <a:sym typeface="+mn-lt"/>
              </a:rPr>
              <a:t> or </a:t>
            </a:r>
            <a:r>
              <a:rPr lang="en-US" altLang="zh-CN" sz="2000" dirty="0">
                <a:solidFill>
                  <a:schemeClr val="accent2"/>
                </a:solidFill>
                <a:cs typeface="+mn-ea"/>
                <a:sym typeface="+mn-lt"/>
              </a:rPr>
              <a:t>line chart</a:t>
            </a:r>
            <a:r>
              <a:rPr lang="en-US" altLang="zh-CN" sz="2000" dirty="0">
                <a:solidFill>
                  <a:schemeClr val="tx1">
                    <a:lumMod val="75000"/>
                    <a:lumOff val="25000"/>
                  </a:schemeClr>
                </a:solidFill>
                <a:cs typeface="+mn-ea"/>
                <a:sym typeface="+mn-lt"/>
              </a:rPr>
              <a:t> or </a:t>
            </a:r>
            <a:r>
              <a:rPr lang="en-US" altLang="zh-CN" sz="2000" dirty="0">
                <a:solidFill>
                  <a:schemeClr val="accent2"/>
                </a:solidFill>
                <a:cs typeface="+mn-ea"/>
                <a:sym typeface="+mn-lt"/>
              </a:rPr>
              <a:t>line plot</a:t>
            </a:r>
            <a:r>
              <a:rPr lang="en-US" altLang="zh-CN" sz="2000" dirty="0">
                <a:solidFill>
                  <a:schemeClr val="tx1">
                    <a:lumMod val="75000"/>
                    <a:lumOff val="25000"/>
                  </a:schemeClr>
                </a:solidFill>
                <a:cs typeface="+mn-ea"/>
                <a:sym typeface="+mn-lt"/>
              </a:rPr>
              <a:t> is a graph that utilizes </a:t>
            </a:r>
            <a:r>
              <a:rPr lang="en-US" altLang="zh-CN" sz="2000" dirty="0">
                <a:solidFill>
                  <a:schemeClr val="accent2"/>
                </a:solidFill>
                <a:cs typeface="+mn-ea"/>
                <a:sym typeface="+mn-lt"/>
              </a:rPr>
              <a:t>points and lines</a:t>
            </a:r>
            <a:r>
              <a:rPr lang="en-US" altLang="zh-CN" sz="2000" dirty="0">
                <a:solidFill>
                  <a:schemeClr val="tx1">
                    <a:lumMod val="75000"/>
                    <a:lumOff val="25000"/>
                  </a:schemeClr>
                </a:solidFill>
                <a:cs typeface="+mn-ea"/>
                <a:sym typeface="+mn-lt"/>
              </a:rPr>
              <a:t> to represent change over time. It is a chart that shows a </a:t>
            </a:r>
            <a:r>
              <a:rPr lang="en-US" altLang="zh-CN" sz="2000" dirty="0">
                <a:solidFill>
                  <a:schemeClr val="accent2"/>
                </a:solidFill>
                <a:cs typeface="+mn-ea"/>
                <a:sym typeface="+mn-lt"/>
              </a:rPr>
              <a:t>line joining several points</a:t>
            </a:r>
            <a:r>
              <a:rPr lang="en-US" altLang="zh-CN" sz="2000" dirty="0">
                <a:solidFill>
                  <a:schemeClr val="tx1">
                    <a:lumMod val="75000"/>
                    <a:lumOff val="25000"/>
                  </a:schemeClr>
                </a:solidFill>
                <a:cs typeface="+mn-ea"/>
                <a:sym typeface="+mn-lt"/>
              </a:rPr>
              <a:t> or a line that shows the relation between the points. </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 Comparing multiple data in one time span)</a:t>
            </a:r>
            <a:endParaRPr lang="en-US" altLang="zh-CN" sz="2000" dirty="0">
              <a:solidFill>
                <a:schemeClr val="tx1">
                  <a:lumMod val="75000"/>
                  <a:lumOff val="25000"/>
                </a:schemeClr>
              </a:solidFill>
              <a:cs typeface="+mn-ea"/>
              <a:sym typeface="+mn-lt"/>
            </a:endParaRPr>
          </a:p>
        </p:txBody>
      </p:sp>
      <p:pic>
        <p:nvPicPr>
          <p:cNvPr id="3" name="Picture Placeholder 2" descr="linegraph1"/>
          <p:cNvPicPr>
            <a:picLocks noChangeAspect="1"/>
          </p:cNvPicPr>
          <p:nvPr>
            <p:ph type="pic" sz="quarter" idx="11"/>
          </p:nvPr>
        </p:nvPicPr>
        <p:blipFill>
          <a:blip r:embed="rId1"/>
          <a:stretch>
            <a:fillRect/>
          </a:stretch>
        </p:blipFill>
        <p:spPr>
          <a:xfrm>
            <a:off x="6073140" y="541020"/>
            <a:ext cx="5628640" cy="2684145"/>
          </a:xfrm>
          <a:prstGeom prst="rect">
            <a:avLst/>
          </a:prstGeom>
        </p:spPr>
      </p:pic>
      <p:pic>
        <p:nvPicPr>
          <p:cNvPr id="5" name="Picture Placeholder 4" descr="linegraph2"/>
          <p:cNvPicPr>
            <a:picLocks noChangeAspect="1"/>
          </p:cNvPicPr>
          <p:nvPr>
            <p:ph type="pic" sz="quarter" idx="10"/>
          </p:nvPr>
        </p:nvPicPr>
        <p:blipFill>
          <a:blip r:embed="rId2"/>
          <a:stretch>
            <a:fillRect/>
          </a:stretch>
        </p:blipFill>
        <p:spPr>
          <a:xfrm>
            <a:off x="6073140" y="3907790"/>
            <a:ext cx="5605145" cy="2653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725"/>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43063" y="1413565"/>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188" y="716887"/>
            <a:ext cx="3023038" cy="553720"/>
          </a:xfrm>
          <a:prstGeom prst="rect">
            <a:avLst/>
          </a:prstGeom>
          <a:noFill/>
        </p:spPr>
        <p:txBody>
          <a:bodyPr wrap="square" lIns="0" tIns="0" rIns="0" bIns="0" rtlCol="0">
            <a:spAutoFit/>
          </a:bodyPr>
          <a:p>
            <a:r>
              <a:rPr lang="en-US" altLang="zh-CN" sz="3600" b="1" dirty="0">
                <a:solidFill>
                  <a:schemeClr val="accent2"/>
                </a:solidFill>
                <a:cs typeface="+mn-ea"/>
                <a:sym typeface="+mn-lt"/>
              </a:rPr>
              <a:t>Area Graph</a:t>
            </a:r>
            <a:endParaRPr lang="en-US" altLang="zh-CN" sz="3600" b="1" dirty="0">
              <a:solidFill>
                <a:schemeClr val="accent2"/>
              </a:solidFill>
              <a:cs typeface="+mn-ea"/>
              <a:sym typeface="+mn-lt"/>
            </a:endParaRPr>
          </a:p>
        </p:txBody>
      </p:sp>
      <p:sp>
        <p:nvSpPr>
          <p:cNvPr id="9" name="TextBox 3"/>
          <p:cNvSpPr txBox="1"/>
          <p:nvPr/>
        </p:nvSpPr>
        <p:spPr>
          <a:xfrm>
            <a:off x="295275" y="1270635"/>
            <a:ext cx="5695950" cy="3846830"/>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accent2"/>
                </a:solidFill>
                <a:cs typeface="+mn-ea"/>
                <a:sym typeface="+mn-lt"/>
              </a:rPr>
              <a:t>Area graphs</a:t>
            </a:r>
            <a:r>
              <a:rPr lang="en-US" altLang="zh-CN" sz="2000" dirty="0">
                <a:solidFill>
                  <a:schemeClr val="tx1">
                    <a:lumMod val="75000"/>
                    <a:lumOff val="25000"/>
                  </a:schemeClr>
                </a:solidFill>
                <a:cs typeface="+mn-ea"/>
                <a:sym typeface="+mn-lt"/>
              </a:rPr>
              <a:t> are formed based on </a:t>
            </a:r>
            <a:r>
              <a:rPr lang="en-US" altLang="zh-CN" sz="2000" dirty="0">
                <a:solidFill>
                  <a:schemeClr val="accent2"/>
                </a:solidFill>
                <a:cs typeface="+mn-ea"/>
                <a:sym typeface="+mn-lt"/>
              </a:rPr>
              <a:t>line graphs</a:t>
            </a:r>
            <a:r>
              <a:rPr lang="en-US" altLang="zh-CN" sz="2000" dirty="0">
                <a:solidFill>
                  <a:schemeClr val="tx1">
                    <a:lumMod val="75000"/>
                    <a:lumOff val="25000"/>
                  </a:schemeClr>
                </a:solidFill>
                <a:cs typeface="+mn-ea"/>
                <a:sym typeface="+mn-lt"/>
              </a:rPr>
              <a:t>. It fills the area between the polyline and the axis in the line graph with </a:t>
            </a:r>
            <a:r>
              <a:rPr lang="en-US" altLang="zh-CN" sz="2000" dirty="0">
                <a:solidFill>
                  <a:schemeClr val="accent2"/>
                </a:solidFill>
                <a:cs typeface="+mn-ea"/>
                <a:sym typeface="+mn-lt"/>
              </a:rPr>
              <a:t>color</a:t>
            </a:r>
            <a:r>
              <a:rPr lang="en-US" altLang="zh-CN" sz="2000" dirty="0">
                <a:solidFill>
                  <a:schemeClr val="tx1">
                    <a:lumMod val="75000"/>
                    <a:lumOff val="25000"/>
                  </a:schemeClr>
                </a:solidFill>
                <a:cs typeface="+mn-ea"/>
                <a:sym typeface="+mn-lt"/>
              </a:rPr>
              <a:t>. Area graphs can be effective for showing the rise and fall of various data series over time. </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examples: ratio between series, time ratio.</a:t>
            </a:r>
            <a:endParaRPr lang="en-US" altLang="zh-CN" sz="2000" dirty="0">
              <a:solidFill>
                <a:schemeClr val="tx1">
                  <a:lumMod val="75000"/>
                  <a:lumOff val="25000"/>
                </a:schemeClr>
              </a:solidFill>
              <a:cs typeface="+mn-ea"/>
              <a:sym typeface="+mn-lt"/>
            </a:endParaRPr>
          </a:p>
        </p:txBody>
      </p:sp>
      <p:pic>
        <p:nvPicPr>
          <p:cNvPr id="4" name="Picture Placeholder 3" descr="areagraph"/>
          <p:cNvPicPr>
            <a:picLocks noChangeAspect="1"/>
          </p:cNvPicPr>
          <p:nvPr>
            <p:ph type="pic" sz="quarter" idx="10"/>
          </p:nvPr>
        </p:nvPicPr>
        <p:blipFill>
          <a:blip r:embed="rId1"/>
          <a:stretch>
            <a:fillRect/>
          </a:stretch>
        </p:blipFill>
        <p:spPr>
          <a:xfrm>
            <a:off x="5991225" y="3672205"/>
            <a:ext cx="5662295" cy="2569210"/>
          </a:xfrm>
          <a:prstGeom prst="rect">
            <a:avLst/>
          </a:prstGeom>
        </p:spPr>
      </p:pic>
      <p:pic>
        <p:nvPicPr>
          <p:cNvPr id="7" name="Picture Placeholder 6" descr="areagraph2"/>
          <p:cNvPicPr>
            <a:picLocks noChangeAspect="1"/>
          </p:cNvPicPr>
          <p:nvPr>
            <p:ph type="pic" sz="quarter" idx="11"/>
          </p:nvPr>
        </p:nvPicPr>
        <p:blipFill>
          <a:blip r:embed="rId2"/>
          <a:stretch>
            <a:fillRect/>
          </a:stretch>
        </p:blipFill>
        <p:spPr>
          <a:xfrm>
            <a:off x="5991225" y="602615"/>
            <a:ext cx="5661660" cy="2506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725"/>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4"/>
          <p:cNvCxnSpPr/>
          <p:nvPr/>
        </p:nvCxnSpPr>
        <p:spPr>
          <a:xfrm>
            <a:off x="2324013" y="1270690"/>
            <a:ext cx="6912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2"/>
          <p:cNvSpPr txBox="1"/>
          <p:nvPr/>
        </p:nvSpPr>
        <p:spPr>
          <a:xfrm>
            <a:off x="295188" y="716887"/>
            <a:ext cx="3023038" cy="553720"/>
          </a:xfrm>
          <a:prstGeom prst="rect">
            <a:avLst/>
          </a:prstGeom>
          <a:noFill/>
        </p:spPr>
        <p:txBody>
          <a:bodyPr wrap="square" lIns="0" tIns="0" rIns="0" bIns="0" rtlCol="0">
            <a:spAutoFit/>
          </a:bodyPr>
          <a:p>
            <a:r>
              <a:rPr lang="en-US" altLang="zh-CN" sz="3600" b="1" dirty="0">
                <a:solidFill>
                  <a:schemeClr val="accent2"/>
                </a:solidFill>
                <a:cs typeface="+mn-ea"/>
                <a:sym typeface="+mn-lt"/>
              </a:rPr>
              <a:t>Pie Chart</a:t>
            </a:r>
            <a:endParaRPr lang="en-US" altLang="zh-CN" sz="3600" b="1" dirty="0">
              <a:solidFill>
                <a:schemeClr val="accent2"/>
              </a:solidFill>
              <a:cs typeface="+mn-ea"/>
              <a:sym typeface="+mn-lt"/>
            </a:endParaRPr>
          </a:p>
        </p:txBody>
      </p:sp>
      <p:sp>
        <p:nvSpPr>
          <p:cNvPr id="9" name="TextBox 3"/>
          <p:cNvSpPr txBox="1"/>
          <p:nvPr/>
        </p:nvSpPr>
        <p:spPr>
          <a:xfrm>
            <a:off x="285750" y="1121410"/>
            <a:ext cx="5695950" cy="5694045"/>
          </a:xfrm>
          <a:prstGeom prst="rect">
            <a:avLst/>
          </a:prstGeom>
          <a:noFill/>
        </p:spPr>
        <p:txBody>
          <a:bodyPr wrap="square" lIns="0" tIns="0" rIns="91440" bIns="0" rtlCol="0">
            <a:spAutoFit/>
          </a:bodyPr>
          <a:p>
            <a:pPr>
              <a:lnSpc>
                <a:spcPct val="200000"/>
              </a:lnSpc>
              <a:spcAft>
                <a:spcPts val="1200"/>
              </a:spcAft>
            </a:pPr>
            <a:r>
              <a:rPr lang="en-US" altLang="zh-CN" sz="2000" dirty="0">
                <a:solidFill>
                  <a:schemeClr val="tx1">
                    <a:lumMod val="75000"/>
                    <a:lumOff val="25000"/>
                  </a:schemeClr>
                </a:solidFill>
                <a:cs typeface="+mn-ea"/>
                <a:sym typeface="+mn-lt"/>
              </a:rPr>
              <a:t> </a:t>
            </a:r>
            <a:r>
              <a:rPr lang="en-US" altLang="zh-CN" sz="2000" dirty="0">
                <a:solidFill>
                  <a:schemeClr val="accent2"/>
                </a:solidFill>
                <a:cs typeface="+mn-ea"/>
                <a:sym typeface="+mn-lt"/>
              </a:rPr>
              <a:t>Pie charts</a:t>
            </a:r>
            <a:r>
              <a:rPr lang="en-US" altLang="zh-CN" sz="2000" dirty="0">
                <a:solidFill>
                  <a:schemeClr val="tx1">
                    <a:lumMod val="75000"/>
                    <a:lumOff val="25000"/>
                  </a:schemeClr>
                </a:solidFill>
                <a:cs typeface="+mn-ea"/>
                <a:sym typeface="+mn-lt"/>
              </a:rPr>
              <a:t> are widely used in various fields to present the proportion of different classifications and to compare different classifications based on their arcs. </a:t>
            </a:r>
            <a:r>
              <a:rPr lang="en-US" altLang="zh-CN" sz="2000" dirty="0">
                <a:solidFill>
                  <a:schemeClr val="accent2"/>
                </a:solidFill>
                <a:cs typeface="+mn-ea"/>
                <a:sym typeface="+mn-lt"/>
              </a:rPr>
              <a:t>Pie charts</a:t>
            </a:r>
            <a:r>
              <a:rPr lang="en-US" altLang="zh-CN" sz="2000" dirty="0">
                <a:solidFill>
                  <a:schemeClr val="tx1">
                    <a:lumMod val="75000"/>
                    <a:lumOff val="25000"/>
                  </a:schemeClr>
                </a:solidFill>
                <a:cs typeface="+mn-ea"/>
                <a:sym typeface="+mn-lt"/>
              </a:rPr>
              <a:t> can also be made into multi-layer pie charts that show the proportion of each classification and at the same time display the relationship between classifications.</a:t>
            </a:r>
            <a:endParaRPr lang="en-US" altLang="zh-CN" sz="2000" dirty="0">
              <a:solidFill>
                <a:schemeClr val="tx1">
                  <a:lumMod val="75000"/>
                  <a:lumOff val="25000"/>
                </a:schemeClr>
              </a:solidFill>
              <a:cs typeface="+mn-ea"/>
              <a:sym typeface="+mn-lt"/>
            </a:endParaRPr>
          </a:p>
          <a:p>
            <a:pPr>
              <a:lnSpc>
                <a:spcPct val="200000"/>
              </a:lnSpc>
              <a:spcAft>
                <a:spcPts val="1200"/>
              </a:spcAft>
            </a:pPr>
            <a:r>
              <a:rPr lang="en-US" altLang="zh-CN" sz="2000" dirty="0">
                <a:solidFill>
                  <a:schemeClr val="tx1">
                    <a:lumMod val="75000"/>
                    <a:lumOff val="25000"/>
                  </a:schemeClr>
                </a:solidFill>
                <a:cs typeface="+mn-ea"/>
                <a:sym typeface="+mn-lt"/>
              </a:rPr>
              <a:t>Usage examples: ratio between classifications, size comparison (rose diagram)</a:t>
            </a:r>
            <a:endParaRPr lang="en-US" altLang="zh-CN" sz="2000" dirty="0">
              <a:solidFill>
                <a:schemeClr val="tx1">
                  <a:lumMod val="75000"/>
                  <a:lumOff val="25000"/>
                </a:schemeClr>
              </a:solidFill>
              <a:cs typeface="+mn-ea"/>
              <a:sym typeface="+mn-lt"/>
            </a:endParaRPr>
          </a:p>
        </p:txBody>
      </p:sp>
      <p:pic>
        <p:nvPicPr>
          <p:cNvPr id="3" name="Picture Placeholder 2" descr="piechart"/>
          <p:cNvPicPr>
            <a:picLocks noChangeAspect="1"/>
          </p:cNvPicPr>
          <p:nvPr>
            <p:ph type="pic" sz="quarter" idx="11"/>
          </p:nvPr>
        </p:nvPicPr>
        <p:blipFill>
          <a:blip r:embed="rId1"/>
          <a:stretch>
            <a:fillRect/>
          </a:stretch>
        </p:blipFill>
        <p:spPr>
          <a:xfrm>
            <a:off x="6867525" y="373380"/>
            <a:ext cx="4110355" cy="3149600"/>
          </a:xfrm>
          <a:prstGeom prst="rect">
            <a:avLst/>
          </a:prstGeom>
        </p:spPr>
      </p:pic>
      <p:pic>
        <p:nvPicPr>
          <p:cNvPr id="6" name="Picture Placeholder 5" descr="piechart2"/>
          <p:cNvPicPr>
            <a:picLocks noChangeAspect="1"/>
          </p:cNvPicPr>
          <p:nvPr>
            <p:ph type="pic" sz="quarter" idx="10"/>
          </p:nvPr>
        </p:nvPicPr>
        <p:blipFill>
          <a:blip r:embed="rId2"/>
          <a:stretch>
            <a:fillRect/>
          </a:stretch>
        </p:blipFill>
        <p:spPr>
          <a:xfrm>
            <a:off x="6946265" y="3713480"/>
            <a:ext cx="4031615" cy="3016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anim calcmode="lin" valueType="num">
                                      <p:cBhvr>
                                        <p:cTn id="14"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8"/>
                                        </p:tgtEl>
                                      </p:cBhvr>
                                    </p:animEffect>
                                  </p:childTnLst>
                                </p:cTn>
                              </p:par>
                            </p:childTnLst>
                          </p:cTn>
                        </p:par>
                        <p:par>
                          <p:cTn id="17" fill="hold">
                            <p:stCondLst>
                              <p:cond delay="699"/>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9"/>
                                        </p:tgtEl>
                                        <p:attrNameLst>
                                          <p:attrName>ppt_y</p:attrName>
                                        </p:attrNameLst>
                                      </p:cBhvr>
                                      <p:tavLst>
                                        <p:tav tm="0">
                                          <p:val>
                                            <p:strVal val="#ppt_y"/>
                                          </p:val>
                                        </p:tav>
                                        <p:tav tm="100000">
                                          <p:val>
                                            <p:strVal val="#ppt_y"/>
                                          </p:val>
                                        </p:tav>
                                      </p:tavLst>
                                    </p:anim>
                                    <p:anim calcmode="lin" valueType="num">
                                      <p:cBhvr>
                                        <p:cTn id="22"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Theme">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d5r1iel">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6170</Words>
  <Application>WPS Presentation</Application>
  <PresentationFormat>宽屏</PresentationFormat>
  <Paragraphs>150</Paragraphs>
  <Slides>24</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Arial</vt:lpstr>
      <vt:lpstr>SimSun</vt:lpstr>
      <vt:lpstr>Wingdings</vt:lpstr>
      <vt:lpstr>Microsoft YaHei</vt:lpstr>
      <vt:lpstr>Arial Unicode MS</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gkest</cp:lastModifiedBy>
  <cp:revision>87</cp:revision>
  <dcterms:created xsi:type="dcterms:W3CDTF">2018-10-16T08:10:00Z</dcterms:created>
  <dcterms:modified xsi:type="dcterms:W3CDTF">2022-12-12T14:18:11Z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001E4988E002471D8B54CB2F9253815C</vt:lpwstr>
  </property>
  <property fmtid="{D5CDD505-2E9C-101B-9397-08002B2CF9AE}" pid="3" name="KSOProductBuildVer">
    <vt:lpwstr>1033-11.2.0.11214</vt:lpwstr>
  </property>
</Properties>
</file>